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72" r:id="rId4"/>
    <p:sldId id="273" r:id="rId5"/>
    <p:sldId id="274" r:id="rId6"/>
    <p:sldId id="261" r:id="rId7"/>
    <p:sldId id="262" r:id="rId8"/>
    <p:sldId id="268" r:id="rId9"/>
    <p:sldId id="265" r:id="rId10"/>
    <p:sldId id="267" r:id="rId11"/>
    <p:sldId id="280" r:id="rId12"/>
    <p:sldId id="269" r:id="rId13"/>
    <p:sldId id="266" r:id="rId14"/>
    <p:sldId id="271" r:id="rId15"/>
    <p:sldId id="270" r:id="rId16"/>
    <p:sldId id="275" r:id="rId17"/>
    <p:sldId id="281" r:id="rId18"/>
    <p:sldId id="282" r:id="rId19"/>
    <p:sldId id="283" r:id="rId20"/>
    <p:sldId id="284" r:id="rId21"/>
    <p:sldId id="286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0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0BE4-6D2F-4148-8F76-4816709EF17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CB3B-C0E7-4A4C-B718-0C5FFE07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0BE4-6D2F-4148-8F76-4816709EF17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CB3B-C0E7-4A4C-B718-0C5FFE07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3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0BE4-6D2F-4148-8F76-4816709EF17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CB3B-C0E7-4A4C-B718-0C5FFE07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8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0BE4-6D2F-4148-8F76-4816709EF17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CB3B-C0E7-4A4C-B718-0C5FFE07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9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0BE4-6D2F-4148-8F76-4816709EF17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CB3B-C0E7-4A4C-B718-0C5FFE07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1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0BE4-6D2F-4148-8F76-4816709EF17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CB3B-C0E7-4A4C-B718-0C5FFE07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9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0BE4-6D2F-4148-8F76-4816709EF17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CB3B-C0E7-4A4C-B718-0C5FFE07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9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0BE4-6D2F-4148-8F76-4816709EF17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CB3B-C0E7-4A4C-B718-0C5FFE07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9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0BE4-6D2F-4148-8F76-4816709EF17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CB3B-C0E7-4A4C-B718-0C5FFE07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6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0BE4-6D2F-4148-8F76-4816709EF17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CB3B-C0E7-4A4C-B718-0C5FFE07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7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B0BE4-6D2F-4148-8F76-4816709EF17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CB3B-C0E7-4A4C-B718-0C5FFE07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7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B0BE4-6D2F-4148-8F76-4816709EF17A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8CB3B-C0E7-4A4C-B718-0C5FFE075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F8394-49D8-4D2A-B0E2-65DF3CE0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accent2"/>
                </a:solidFill>
              </a:rPr>
              <a:t>组会的意义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845CBB-DA31-43D8-ABFA-00889A2F3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zh-CN" altLang="en-US" dirty="0"/>
              <a:t>汇报进度与问题，集思广益，获得导师和大家的改进建议</a:t>
            </a:r>
            <a:endParaRPr lang="en-US" altLang="zh-CN" dirty="0"/>
          </a:p>
          <a:p>
            <a:pPr marL="514350" indent="-514350">
              <a:buAutoNum type="arabicPeriod"/>
            </a:pPr>
            <a:endParaRPr lang="en-US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梳理研究问题和解决思路，指导自身的科研路径规划</a:t>
            </a:r>
            <a:endParaRPr lang="en-US" altLang="zh-CN" dirty="0"/>
          </a:p>
          <a:p>
            <a:pPr marL="514350" indent="-514350">
              <a:buAutoNum type="arabicPeriod"/>
            </a:pPr>
            <a:endParaRPr lang="en-US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分享有意义的成果和想法，为大家带来科研启发</a:t>
            </a:r>
            <a:endParaRPr lang="en-US" altLang="zh-CN" dirty="0"/>
          </a:p>
          <a:p>
            <a:pPr marL="514350" indent="-514350">
              <a:buAutoNum type="arabicPeriod"/>
            </a:pPr>
            <a:endParaRPr lang="en-US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分享现有的科研工作，为大家节省读文献时间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6399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79819" cy="1325563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SIFT-based image matching for anomaly detection</a:t>
            </a:r>
            <a:endParaRPr lang="en-US" sz="36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3FE2688-3F4D-44F5-9739-A741A8480BFD}"/>
              </a:ext>
            </a:extLst>
          </p:cNvPr>
          <p:cNvSpPr/>
          <p:nvPr/>
        </p:nvSpPr>
        <p:spPr>
          <a:xfrm>
            <a:off x="884232" y="1399857"/>
            <a:ext cx="34835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rgbClr val="C00000"/>
                </a:solidFill>
              </a:rPr>
              <a:t>SIFT key point detection </a:t>
            </a:r>
          </a:p>
          <a:p>
            <a:endParaRPr lang="en-US" altLang="zh-CN" sz="22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endParaRPr lang="en-US" altLang="zh-CN" sz="22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endParaRPr lang="en-US" altLang="zh-CN" sz="22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US" altLang="zh-CN" sz="2200" dirty="0">
                <a:solidFill>
                  <a:srgbClr val="C00000"/>
                </a:solidFill>
                <a:sym typeface="Wingdings" panose="05000000000000000000" pitchFamily="2" charset="2"/>
              </a:rPr>
              <a:t> remove outliers</a:t>
            </a:r>
          </a:p>
          <a:p>
            <a:endParaRPr lang="en-US" altLang="zh-CN" sz="22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endParaRPr lang="en-US" altLang="zh-CN" sz="22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endParaRPr lang="en-US" altLang="zh-CN" sz="22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US" altLang="zh-CN" sz="2200" dirty="0">
                <a:solidFill>
                  <a:srgbClr val="C00000"/>
                </a:solidFill>
                <a:sym typeface="Wingdings" panose="05000000000000000000" pitchFamily="2" charset="2"/>
              </a:rPr>
              <a:t> rank the matching</a:t>
            </a:r>
            <a:endParaRPr lang="en-US" altLang="zh-CN" sz="2200" dirty="0">
              <a:solidFill>
                <a:srgbClr val="C0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112AB6A-2EDF-418A-A668-1F54AF9CF73A}"/>
              </a:ext>
            </a:extLst>
          </p:cNvPr>
          <p:cNvSpPr/>
          <p:nvPr/>
        </p:nvSpPr>
        <p:spPr>
          <a:xfrm>
            <a:off x="1220308" y="6208958"/>
            <a:ext cx="10515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[6] Anomaly Region Detection and Localization in Metal Surface Inspection, ICIP, 2016, Rolls-Royce</a:t>
            </a:r>
            <a:r>
              <a:rPr lang="zh-CN" altLang="en-US" dirty="0"/>
              <a:t> </a:t>
            </a:r>
            <a:r>
              <a:rPr lang="en-US" altLang="zh-CN" dirty="0"/>
              <a:t>Lab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B685495-5064-4C0F-B48F-AF4655312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32" y="4651158"/>
            <a:ext cx="4344716" cy="13255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609E388-CB40-4571-BD9D-094A8DC97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613" y="1851932"/>
            <a:ext cx="2842587" cy="82766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9FA5469-3BAA-4777-9AF3-1B2F62BA1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14" y="3223775"/>
            <a:ext cx="2842586" cy="7787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5E7FEC3-91A3-48BF-A407-32106C6AB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098" y="1399857"/>
            <a:ext cx="5628703" cy="441562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DBB5DD3-BCC3-E2E6-D8BE-D8B4E9EFC890}"/>
              </a:ext>
            </a:extLst>
          </p:cNvPr>
          <p:cNvSpPr txBox="1"/>
          <p:nvPr/>
        </p:nvSpPr>
        <p:spPr>
          <a:xfrm>
            <a:off x="6552485" y="247719"/>
            <a:ext cx="480131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文献分享重在方法精髓和分析见解</a:t>
            </a:r>
          </a:p>
        </p:txBody>
      </p:sp>
    </p:spTree>
    <p:extLst>
      <p:ext uri="{BB962C8B-B14F-4D97-AF65-F5344CB8AC3E}">
        <p14:creationId xmlns:p14="http://schemas.microsoft.com/office/powerpoint/2010/main" val="483957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Some other solutions (counterparts)</a:t>
            </a:r>
            <a:endParaRPr lang="en-US" sz="36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5BF45C2-08A3-3603-825D-0B7489C96B09}"/>
              </a:ext>
            </a:extLst>
          </p:cNvPr>
          <p:cNvSpPr txBox="1"/>
          <p:nvPr/>
        </p:nvSpPr>
        <p:spPr>
          <a:xfrm>
            <a:off x="8399145" y="5378709"/>
            <a:ext cx="295465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概括后续非核心文献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9D977B58-8D12-5A0E-75F7-FA204FA92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sz="2800" dirty="0"/>
              <a:t>CNN-based metric learning for surface defect detection</a:t>
            </a:r>
          </a:p>
          <a:p>
            <a:pPr marL="0" indent="0">
              <a:buNone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   Anomaly detection with convolutional neural networks for industrial surface inspection, CIRP, 2018</a:t>
            </a:r>
            <a:endParaRPr lang="en-US" altLang="zh-CN" dirty="0"/>
          </a:p>
          <a:p>
            <a:r>
              <a:rPr lang="en-US" altLang="zh-CN" sz="2800" dirty="0"/>
              <a:t>GAN-based reconstruction for surface defect detection</a:t>
            </a:r>
          </a:p>
          <a:p>
            <a:pPr marL="0" indent="0">
              <a:buNone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   A Surface Defect Detection Method Based on Positive Samples, PRICAI, 2018</a:t>
            </a:r>
            <a:endParaRPr lang="en-US" altLang="zh-CN" dirty="0"/>
          </a:p>
          <a:p>
            <a:r>
              <a:rPr lang="en-US" altLang="zh-CN" sz="2800" dirty="0"/>
              <a:t>Segmentation-based rail surface defect detection</a:t>
            </a:r>
          </a:p>
          <a:p>
            <a:pPr marL="0" indent="0">
              <a:buNone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    A Hierarchical Extractor-Based Visual Rail Surface Inspection System, IEEE Sensors Journal, 2017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80133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CNN-based metric learning for surface defect detection</a:t>
            </a:r>
            <a:endParaRPr lang="en-US" sz="36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2415C3F-2071-4905-9567-4CE1D53839EE}"/>
              </a:ext>
            </a:extLst>
          </p:cNvPr>
          <p:cNvSpPr/>
          <p:nvPr/>
        </p:nvSpPr>
        <p:spPr>
          <a:xfrm>
            <a:off x="1220308" y="6208958"/>
            <a:ext cx="10515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[7] Anomaly detection with convolutional neural networks for industrial surface inspection, CIRP, 2018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1C0A096-D9A6-4387-8F6A-7162632AA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308" y="1690688"/>
            <a:ext cx="3759170" cy="39111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C6E4A01-5287-4BD5-A52E-AB717FA70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900" y="1455938"/>
            <a:ext cx="5431610" cy="44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00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GAN-based reconstruction for surface defect detection</a:t>
            </a:r>
            <a:endParaRPr lang="en-US" sz="36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2415C3F-2071-4905-9567-4CE1D53839EE}"/>
              </a:ext>
            </a:extLst>
          </p:cNvPr>
          <p:cNvSpPr/>
          <p:nvPr/>
        </p:nvSpPr>
        <p:spPr>
          <a:xfrm>
            <a:off x="1220308" y="6208958"/>
            <a:ext cx="10515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[8] A Surface Defect Detection Method Based on Positive Samples, PRICAI, 2018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2F3272F-AED4-42D7-997B-56999EBDB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35332"/>
            <a:ext cx="4926659" cy="3533313"/>
          </a:xfrm>
          <a:prstGeom prst="rect">
            <a:avLst/>
          </a:prstGeom>
        </p:spPr>
      </p:pic>
      <p:pic>
        <p:nvPicPr>
          <p:cNvPr id="1026" name="Picture 2" descr="在这里插入图片描述">
            <a:extLst>
              <a:ext uri="{FF2B5EF4-FFF2-40B4-BE49-F238E27FC236}">
                <a16:creationId xmlns:a16="http://schemas.microsoft.com/office/drawing/2014/main" id="{4574D251-12B6-4E75-9D90-0BBDBDBD3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4926659" cy="40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3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Segmentation-based rail surface defect detection</a:t>
            </a:r>
            <a:endParaRPr lang="en-US" sz="36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2415C3F-2071-4905-9567-4CE1D53839EE}"/>
              </a:ext>
            </a:extLst>
          </p:cNvPr>
          <p:cNvSpPr/>
          <p:nvPr/>
        </p:nvSpPr>
        <p:spPr>
          <a:xfrm>
            <a:off x="1220308" y="6208958"/>
            <a:ext cx="10515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[9] A Hierarchical Extractor-Based Visual Rail Surface Inspection System, IEEE Sensors Journal, 2017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F11AC77-3EA0-475D-ACB6-1AF215E39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5400675" cy="36099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1AD6580-B368-49EC-8BF6-A19278EA0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561" y="1522777"/>
            <a:ext cx="4371058" cy="437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99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Our Focus</a:t>
            </a:r>
            <a:endParaRPr lang="en-US" sz="3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2CD44E-2A76-46CE-83E1-3F1EA136F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434" y="483895"/>
            <a:ext cx="1878221" cy="188554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AFD1D81-E6F9-46C2-B864-6A9A5CDDF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655" y="486596"/>
            <a:ext cx="1892909" cy="188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2D26D5-3593-4BFF-B5C0-6C6BCA72D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310" y="4395957"/>
            <a:ext cx="1889233" cy="18929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BAE76EF-6E71-4BB4-B31A-D7C903C9F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3311" y="2514159"/>
            <a:ext cx="1889234" cy="18855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565E8B8-3A90-4617-BA7B-937A80A87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679" y="2514159"/>
            <a:ext cx="1881868" cy="377472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2B3CA91-B618-471D-B9E0-06E488201D63}"/>
              </a:ext>
            </a:extLst>
          </p:cNvPr>
          <p:cNvSpPr/>
          <p:nvPr/>
        </p:nvSpPr>
        <p:spPr>
          <a:xfrm>
            <a:off x="838200" y="1690688"/>
            <a:ext cx="56464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>
                <a:sym typeface="Wingdings" panose="05000000000000000000" pitchFamily="2" charset="2"/>
              </a:rPr>
              <a:t>A Survey?</a:t>
            </a:r>
          </a:p>
          <a:p>
            <a:r>
              <a:rPr lang="en-US" altLang="zh-CN" sz="2200" dirty="0">
                <a:sym typeface="Wingdings" panose="05000000000000000000" pitchFamily="2" charset="2"/>
              </a:rPr>
              <a:t>Existing important survey papers: </a:t>
            </a:r>
          </a:p>
          <a:p>
            <a:r>
              <a:rPr lang="en-US" altLang="zh-CN" sz="2200" dirty="0">
                <a:sym typeface="Wingdings" panose="05000000000000000000" pitchFamily="2" charset="2"/>
              </a:rPr>
              <a:t>- [1] TPAMI, 1982, Roland T. Chin</a:t>
            </a:r>
          </a:p>
          <a:p>
            <a:r>
              <a:rPr lang="en-US" altLang="zh-CN" sz="2200" dirty="0">
                <a:sym typeface="Wingdings" panose="05000000000000000000" pitchFamily="2" charset="2"/>
              </a:rPr>
              <a:t>- [2] CVIU, 1995, Anil. K. Jain</a:t>
            </a:r>
          </a:p>
          <a:p>
            <a:r>
              <a:rPr lang="en-US" altLang="zh-CN" sz="2200" dirty="0"/>
              <a:t>- [3] ACM Computing Surveys, 2009, Vipin Kumar</a:t>
            </a:r>
            <a:endParaRPr lang="en-US" altLang="zh-CN" sz="2200" dirty="0">
              <a:sym typeface="Wingdings" panose="05000000000000000000" pitchFamily="2" charset="2"/>
            </a:endParaRPr>
          </a:p>
          <a:p>
            <a:endParaRPr lang="en-US" altLang="zh-CN" sz="2200" dirty="0">
              <a:sym typeface="Wingdings" panose="05000000000000000000" pitchFamily="2" charset="2"/>
            </a:endParaRPr>
          </a:p>
          <a:p>
            <a:r>
              <a:rPr lang="en-US" altLang="zh-CN" sz="2200" dirty="0">
                <a:sym typeface="Wingdings" panose="05000000000000000000" pitchFamily="2" charset="2"/>
              </a:rPr>
              <a:t>xxx-based anomaly detection:</a:t>
            </a:r>
          </a:p>
          <a:p>
            <a:r>
              <a:rPr lang="en-US" altLang="zh-C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Plan A</a:t>
            </a:r>
            <a:r>
              <a:rPr lang="en-US" altLang="zh-CN" sz="2200" dirty="0">
                <a:sym typeface="Wingdings" panose="05000000000000000000" pitchFamily="2" charset="2"/>
              </a:rPr>
              <a:t>: Multi- and multi-scale anomaly (Hierarchical xxx)</a:t>
            </a:r>
          </a:p>
          <a:p>
            <a:r>
              <a:rPr lang="en-US" altLang="zh-C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B</a:t>
            </a:r>
            <a:r>
              <a:rPr lang="en-US" altLang="zh-CN" sz="2200" dirty="0"/>
              <a:t>: Evolving anomaly (Fast, inherent characteristics of xxx)</a:t>
            </a:r>
          </a:p>
          <a:p>
            <a:r>
              <a:rPr lang="en-US" altLang="zh-CN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C</a:t>
            </a:r>
            <a:r>
              <a:rPr lang="en-US" altLang="zh-CN" sz="2200" dirty="0"/>
              <a:t>: Unavailable labeled / training / validation data (versatility and flexibility of xxx)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956408D-6BE4-41F9-B64B-5A3B2DF334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2543" y="2510469"/>
            <a:ext cx="1874177" cy="189292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7EB699D-0082-4BF8-963F-3FBAD09355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9987" y="4398207"/>
            <a:ext cx="1876733" cy="1885544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356469E0-1B8B-495F-96E6-087221DD39AE}"/>
              </a:ext>
            </a:extLst>
          </p:cNvPr>
          <p:cNvSpPr/>
          <p:nvPr/>
        </p:nvSpPr>
        <p:spPr>
          <a:xfrm>
            <a:off x="7418439" y="2647335"/>
            <a:ext cx="471948" cy="33921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85BA538F-4416-4C9C-AEB4-1ED3FF2BEB5B}"/>
              </a:ext>
            </a:extLst>
          </p:cNvPr>
          <p:cNvSpPr/>
          <p:nvPr/>
        </p:nvSpPr>
        <p:spPr>
          <a:xfrm>
            <a:off x="7282613" y="4052694"/>
            <a:ext cx="471948" cy="33921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1F3F38B0-CEBE-4871-A093-59D58201F06B}"/>
              </a:ext>
            </a:extLst>
          </p:cNvPr>
          <p:cNvSpPr/>
          <p:nvPr/>
        </p:nvSpPr>
        <p:spPr>
          <a:xfrm>
            <a:off x="7433484" y="5045771"/>
            <a:ext cx="737121" cy="61761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9D25A46-A2B2-4CBF-84B5-1F006AD9486F}"/>
              </a:ext>
            </a:extLst>
          </p:cNvPr>
          <p:cNvSpPr/>
          <p:nvPr/>
        </p:nvSpPr>
        <p:spPr>
          <a:xfrm>
            <a:off x="7448232" y="6024716"/>
            <a:ext cx="442155" cy="24493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3EF82E2E-B5EF-4D84-9155-C48B9FAA7943}"/>
              </a:ext>
            </a:extLst>
          </p:cNvPr>
          <p:cNvSpPr/>
          <p:nvPr/>
        </p:nvSpPr>
        <p:spPr>
          <a:xfrm>
            <a:off x="7330096" y="909140"/>
            <a:ext cx="893214" cy="78154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9B97A3A-5E18-41C1-9D94-16F66DBF3EFB}"/>
              </a:ext>
            </a:extLst>
          </p:cNvPr>
          <p:cNvSpPr/>
          <p:nvPr/>
        </p:nvSpPr>
        <p:spPr>
          <a:xfrm>
            <a:off x="10606616" y="1839702"/>
            <a:ext cx="471948" cy="33921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FD9F7677-E78E-4767-8A0E-245D43549A14}"/>
              </a:ext>
            </a:extLst>
          </p:cNvPr>
          <p:cNvSpPr/>
          <p:nvPr/>
        </p:nvSpPr>
        <p:spPr>
          <a:xfrm rot="1953444">
            <a:off x="8199576" y="3379608"/>
            <a:ext cx="792916" cy="33921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BDF0E312-E5EB-4054-8072-A1E52792AF86}"/>
              </a:ext>
            </a:extLst>
          </p:cNvPr>
          <p:cNvSpPr/>
          <p:nvPr/>
        </p:nvSpPr>
        <p:spPr>
          <a:xfrm>
            <a:off x="10731677" y="3022314"/>
            <a:ext cx="471948" cy="33921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44F9BAA1-2035-4E6F-A552-C54ACFF1CCDD}"/>
              </a:ext>
            </a:extLst>
          </p:cNvPr>
          <p:cNvSpPr/>
          <p:nvPr/>
        </p:nvSpPr>
        <p:spPr>
          <a:xfrm>
            <a:off x="8386531" y="5045771"/>
            <a:ext cx="471948" cy="33921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AC4A3C18-6E0F-4EC5-9E30-692DA9F0F602}"/>
              </a:ext>
            </a:extLst>
          </p:cNvPr>
          <p:cNvSpPr/>
          <p:nvPr/>
        </p:nvSpPr>
        <p:spPr>
          <a:xfrm>
            <a:off x="10169500" y="5493774"/>
            <a:ext cx="471948" cy="33921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4707000-83EC-47F6-1C59-A84D0653BA44}"/>
              </a:ext>
            </a:extLst>
          </p:cNvPr>
          <p:cNvSpPr txBox="1"/>
          <p:nvPr/>
        </p:nvSpPr>
        <p:spPr>
          <a:xfrm>
            <a:off x="838200" y="253062"/>
            <a:ext cx="619399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介绍和分析自己的 </a:t>
            </a:r>
            <a:r>
              <a:rPr lang="en-US" altLang="zh-CN" sz="2400" dirty="0">
                <a:solidFill>
                  <a:srgbClr val="0070C0"/>
                </a:solidFill>
              </a:rPr>
              <a:t>Plan A B C </a:t>
            </a:r>
            <a:r>
              <a:rPr lang="zh-CN" altLang="en-US" sz="2400" dirty="0">
                <a:solidFill>
                  <a:srgbClr val="0070C0"/>
                </a:solidFill>
              </a:rPr>
              <a:t>让老师做选择题</a:t>
            </a:r>
          </a:p>
        </p:txBody>
      </p:sp>
    </p:spTree>
    <p:extLst>
      <p:ext uri="{BB962C8B-B14F-4D97-AF65-F5344CB8AC3E}">
        <p14:creationId xmlns:p14="http://schemas.microsoft.com/office/powerpoint/2010/main" val="1170990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F8394-49D8-4D2A-B0E2-65DF3CE0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/>
                </a:solidFill>
              </a:rPr>
              <a:t>Supervisor’s Comments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845CBB-DA31-43D8-ABFA-00889A2F3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Prepare a new conference paper in 1 month (new idea in page 7)</a:t>
            </a:r>
          </a:p>
          <a:p>
            <a:r>
              <a:rPr lang="en-US" altLang="zh-CN" dirty="0"/>
              <a:t>Double-check the whole paper for submission</a:t>
            </a:r>
          </a:p>
          <a:p>
            <a:r>
              <a:rPr lang="en-US" altLang="zh-CN" dirty="0"/>
              <a:t>Provide convergence evaluation (curves)</a:t>
            </a:r>
            <a:endParaRPr lang="en-US" altLang="zh-CN" dirty="0">
              <a:solidFill>
                <a:srgbClr val="ED7D31"/>
              </a:solidFill>
            </a:endParaRPr>
          </a:p>
          <a:p>
            <a:r>
              <a:rPr lang="en-US" altLang="zh-CN" dirty="0"/>
              <a:t>Work on Plan A in page 15 first, reproduce xxx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66ADA1D-B2C5-2C66-F3C9-ED18ECA1E87B}"/>
              </a:ext>
            </a:extLst>
          </p:cNvPr>
          <p:cNvSpPr txBox="1"/>
          <p:nvPr/>
        </p:nvSpPr>
        <p:spPr>
          <a:xfrm>
            <a:off x="3124674" y="5026619"/>
            <a:ext cx="59426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记录导师建议，确保科研过程高效且“收敛”</a:t>
            </a:r>
          </a:p>
        </p:txBody>
      </p:sp>
    </p:spTree>
    <p:extLst>
      <p:ext uri="{BB962C8B-B14F-4D97-AF65-F5344CB8AC3E}">
        <p14:creationId xmlns:p14="http://schemas.microsoft.com/office/powerpoint/2010/main" val="1331628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F8394-49D8-4D2A-B0E2-65DF3CE0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组会</a:t>
            </a:r>
            <a:r>
              <a:rPr lang="en-US" altLang="zh-CN" b="1" dirty="0"/>
              <a:t>PPT</a:t>
            </a:r>
            <a:r>
              <a:rPr lang="zh-CN" altLang="en-US" b="1" dirty="0"/>
              <a:t>结构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845CBB-DA31-43D8-ABFA-00889A2F3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列出上次导师建议，简单解释是否完成、遇到的问题、解决思路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按导师建议顺序展示上次组会至今完成的工作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endParaRPr lang="en-US" altLang="zh-CN" dirty="0"/>
          </a:p>
          <a:p>
            <a:pPr marL="514350" indent="-514350">
              <a:buAutoNum type="arabicPeriod"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将形成的新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idea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展示出来，最好画示意图直观展示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介绍非常有启发性的文献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altLang="zh-CN" dirty="0"/>
          </a:p>
          <a:p>
            <a:pPr marL="514350" indent="-514350">
              <a:buAutoNum type="arabicPeriod"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介绍现在到下次组会前的工作规划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会后把与导师讨论的结论列出作为接下来的工作指引</a:t>
            </a:r>
          </a:p>
        </p:txBody>
      </p:sp>
    </p:spTree>
    <p:extLst>
      <p:ext uri="{BB962C8B-B14F-4D97-AF65-F5344CB8AC3E}">
        <p14:creationId xmlns:p14="http://schemas.microsoft.com/office/powerpoint/2010/main" val="227913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F8394-49D8-4D2A-B0E2-65DF3CE0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组会</a:t>
            </a:r>
            <a:r>
              <a:rPr lang="en-US" altLang="zh-CN" b="1" dirty="0"/>
              <a:t>PPT</a:t>
            </a:r>
            <a:r>
              <a:rPr lang="zh-CN" altLang="en-US" b="1" dirty="0"/>
              <a:t>结构 </a:t>
            </a:r>
            <a:r>
              <a:rPr lang="en-US" altLang="zh-CN" b="1" dirty="0"/>
              <a:t>– DO’s and DON’Ts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845CBB-DA31-43D8-ABFA-00889A2F3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539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zh-CN" altLang="en-US" sz="2400" dirty="0"/>
              <a:t>列出上次导师建议，简单解释是否完成、遇到的问题、解决思路</a:t>
            </a:r>
            <a:endParaRPr lang="en-US" altLang="zh-CN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400" dirty="0"/>
              <a:t>6.    </a:t>
            </a:r>
            <a:r>
              <a:rPr lang="zh-CN" altLang="en-US" sz="2400" dirty="0"/>
              <a:t>会后把与导师讨论的结论列出作为接下来的工作指引</a:t>
            </a:r>
            <a:endParaRPr lang="en-US" altLang="zh-CN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0070C0"/>
                </a:solidFill>
              </a:rPr>
              <a:t>内容要具体、可执行、可评估。</a:t>
            </a:r>
            <a:endParaRPr lang="en-US" altLang="zh-CN" sz="2000" dirty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0070C0"/>
                </a:solidFill>
              </a:rPr>
              <a:t>给出问题未解决的合理原因，后文进一步解释</a:t>
            </a:r>
            <a:endParaRPr lang="en-US" altLang="zh-CN" sz="2000" dirty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0070C0"/>
                </a:solidFill>
              </a:rPr>
              <a:t>给出完成事项的解决方法，后文进一步解释</a:t>
            </a:r>
            <a:endParaRPr lang="en-US" altLang="zh-CN" sz="2000" dirty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û"/>
            </a:pPr>
            <a:r>
              <a:rPr lang="zh-CN" altLang="en-US" sz="2000" dirty="0">
                <a:solidFill>
                  <a:srgbClr val="C00000"/>
                </a:solidFill>
              </a:rPr>
              <a:t>用“继续改进”，“多思考”等词语宽泛地描述建议</a:t>
            </a:r>
            <a:endParaRPr lang="en-US" altLang="zh-CN" sz="2000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û"/>
            </a:pPr>
            <a:r>
              <a:rPr lang="zh-CN" altLang="en-US" sz="2000" dirty="0">
                <a:solidFill>
                  <a:srgbClr val="C00000"/>
                </a:solidFill>
              </a:rPr>
              <a:t>用“时间不够”，“效果不好”，“这个好难”等因素作为未解决问题的原因</a:t>
            </a:r>
            <a:endParaRPr lang="en-US" altLang="zh-CN" sz="2000" dirty="0">
              <a:solidFill>
                <a:srgbClr val="C0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2000" dirty="0"/>
              <a:t>… …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4135027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F8394-49D8-4D2A-B0E2-65DF3CE0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组会</a:t>
            </a:r>
            <a:r>
              <a:rPr lang="en-US" altLang="zh-CN" b="1" dirty="0"/>
              <a:t>PPT</a:t>
            </a:r>
            <a:r>
              <a:rPr lang="zh-CN" altLang="en-US" b="1" dirty="0"/>
              <a:t>结构 </a:t>
            </a:r>
            <a:r>
              <a:rPr lang="en-US" altLang="zh-CN" b="1" dirty="0"/>
              <a:t>– DO’s and DON’Ts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845CBB-DA31-43D8-ABFA-00889A2F3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126"/>
            <a:ext cx="10515600" cy="541251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zh-CN" altLang="en-US" sz="2400" dirty="0"/>
              <a:t>按导师建议顺序展示上次组会至今完成的工作</a:t>
            </a:r>
            <a:endParaRPr lang="en-US" altLang="zh-CN" sz="2400" dirty="0"/>
          </a:p>
          <a:p>
            <a:pPr marL="514350" indent="-514350">
              <a:buFont typeface="Arial" panose="020B0604020202020204" pitchFamily="34" charset="0"/>
              <a:buAutoNum type="arabicPeriod" startAt="2"/>
            </a:pPr>
            <a:r>
              <a:rPr lang="zh-CN" altLang="en-US" sz="2400" dirty="0"/>
              <a:t>将形成的新</a:t>
            </a:r>
            <a:r>
              <a:rPr lang="en-US" altLang="zh-CN" sz="2400" dirty="0"/>
              <a:t>idea</a:t>
            </a:r>
            <a:r>
              <a:rPr lang="zh-CN" altLang="en-US" sz="2400" dirty="0"/>
              <a:t>展示出来，最好画示意图直观展示</a:t>
            </a:r>
            <a:endParaRPr lang="en-US" altLang="zh-CN" sz="2400" dirty="0"/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一个事项至少对应一页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ppt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，若简单事项可直接口头汇报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每页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ppt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都应该拥有自己的“名字”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汇报前先用简练的语言描述自己在做的事，为什么要做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多画示意图解释自己的方法框架、流程、思路等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û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将多个事项杂糅在同一张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ppt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内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û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堆砌大量公式或技术细节而未加说明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û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画图草率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zh-CN" sz="2000" dirty="0">
                <a:latin typeface="Calibri" panose="020F0502020204030204"/>
                <a:ea typeface="等线" panose="02010600030101010101" pitchFamily="2" charset="-122"/>
              </a:rPr>
              <a:t>…</a:t>
            </a:r>
            <a:r>
              <a:rPr lang="zh-CN" altLang="en-US" sz="2000" dirty="0">
                <a:latin typeface="Calibri" panose="020F0502020204030204"/>
                <a:ea typeface="等线" panose="02010600030101010101" pitchFamily="2" charset="-122"/>
              </a:rPr>
              <a:t> </a:t>
            </a:r>
            <a:r>
              <a:rPr lang="en-US" altLang="zh-CN" sz="2000" dirty="0">
                <a:latin typeface="Calibri" panose="020F0502020204030204"/>
                <a:ea typeface="等线" panose="02010600030101010101" pitchFamily="2" charset="-122"/>
              </a:rPr>
              <a:t>…</a:t>
            </a:r>
            <a:r>
              <a:rPr lang="zh-CN" altLang="en-US" sz="2000" dirty="0">
                <a:latin typeface="Calibri" panose="020F0502020204030204"/>
                <a:ea typeface="等线" panose="02010600030101010101" pitchFamily="2" charset="-122"/>
              </a:rPr>
              <a:t>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35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Group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Zhang </a:t>
            </a:r>
            <a:r>
              <a:rPr lang="en-US" altLang="zh-CN" dirty="0" err="1"/>
              <a:t>Yiqun</a:t>
            </a:r>
            <a:endParaRPr lang="en-US" dirty="0"/>
          </a:p>
          <a:p>
            <a:r>
              <a:rPr lang="en-US" dirty="0"/>
              <a:t>2022/09/15</a:t>
            </a:r>
          </a:p>
        </p:txBody>
      </p:sp>
    </p:spTree>
    <p:extLst>
      <p:ext uri="{BB962C8B-B14F-4D97-AF65-F5344CB8AC3E}">
        <p14:creationId xmlns:p14="http://schemas.microsoft.com/office/powerpoint/2010/main" val="317038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F8394-49D8-4D2A-B0E2-65DF3CE0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组会</a:t>
            </a:r>
            <a:r>
              <a:rPr lang="en-US" altLang="zh-CN" b="1" dirty="0"/>
              <a:t>PPT</a:t>
            </a:r>
            <a:r>
              <a:rPr lang="zh-CN" altLang="en-US" b="1" dirty="0"/>
              <a:t>结构 </a:t>
            </a:r>
            <a:r>
              <a:rPr lang="en-US" altLang="zh-CN" b="1" dirty="0"/>
              <a:t>– DO’s and DON’Ts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845CBB-DA31-43D8-ABFA-00889A2F3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 startAt="4"/>
            </a:pPr>
            <a:r>
              <a:rPr lang="zh-CN" altLang="en-US" sz="2600" dirty="0"/>
              <a:t>介绍非常有启发性的文献</a:t>
            </a:r>
            <a:endParaRPr lang="en-US" altLang="zh-CN" sz="2600" dirty="0"/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提供论文标题</a:t>
            </a:r>
            <a:r>
              <a:rPr lang="zh-CN" altLang="en-US" sz="2200" dirty="0">
                <a:solidFill>
                  <a:srgbClr val="0070C0"/>
                </a:solidFill>
                <a:latin typeface="Calibri" panose="020F0502020204030204"/>
                <a:ea typeface="等线" panose="02010600030101010101" pitchFamily="2" charset="-122"/>
              </a:rPr>
              <a:t>、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发表在何处</a:t>
            </a:r>
            <a:r>
              <a:rPr lang="zh-CN" altLang="en-US" sz="2200" dirty="0">
                <a:solidFill>
                  <a:srgbClr val="0070C0"/>
                </a:solidFill>
                <a:latin typeface="Calibri" panose="020F0502020204030204"/>
                <a:ea typeface="等线" panose="02010600030101010101" pitchFamily="2" charset="-122"/>
              </a:rPr>
              <a:t>、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作者姓名、机构名称</a:t>
            </a:r>
            <a:r>
              <a:rPr lang="en-US" altLang="zh-CN" sz="2200" b="1" dirty="0">
                <a:latin typeface="Calibri" panose="020F0502020204030204"/>
                <a:ea typeface="等线" panose="02010600030101010101" pitchFamily="2" charset="-122"/>
              </a:rPr>
              <a:t>——by </a:t>
            </a:r>
            <a:r>
              <a:rPr lang="zh-CN" altLang="en-US" sz="2200" b="1" dirty="0">
                <a:latin typeface="Calibri" panose="020F0502020204030204"/>
                <a:ea typeface="等线" panose="02010600030101010101" pitchFamily="2" charset="-122"/>
              </a:rPr>
              <a:t>姬老师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2200" dirty="0">
                <a:solidFill>
                  <a:srgbClr val="0070C0"/>
                </a:solidFill>
                <a:latin typeface="Calibri" panose="020F0502020204030204"/>
                <a:ea typeface="等线" panose="02010600030101010101" pitchFamily="2" charset="-122"/>
              </a:rPr>
              <a:t>给出期刊分区标注</a:t>
            </a:r>
            <a:r>
              <a:rPr lang="en-US" altLang="zh-CN" sz="2200" b="1" dirty="0">
                <a:latin typeface="Calibri" panose="020F0502020204030204"/>
                <a:ea typeface="等线" panose="02010600030101010101" pitchFamily="2" charset="-122"/>
              </a:rPr>
              <a:t>——by </a:t>
            </a:r>
            <a:r>
              <a:rPr lang="zh-CN" altLang="en-US" sz="2200" b="1" dirty="0">
                <a:latin typeface="Calibri" panose="020F0502020204030204"/>
                <a:ea typeface="等线" panose="02010600030101010101" pitchFamily="2" charset="-122"/>
              </a:rPr>
              <a:t>姬老师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理清、提炼并概括论文逻辑，包括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motivation</a:t>
            </a:r>
            <a:r>
              <a:rPr lang="zh-CN" altLang="en-US" sz="2200" dirty="0">
                <a:solidFill>
                  <a:srgbClr val="0070C0"/>
                </a:solidFill>
                <a:latin typeface="Calibri" panose="020F0502020204030204"/>
                <a:ea typeface="等线" panose="02010600030101010101" pitchFamily="2" charset="-122"/>
              </a:rPr>
              <a:t>、创新点、贡献</a:t>
            </a:r>
            <a:r>
              <a:rPr lang="en-US" altLang="zh-CN" sz="2200" b="1" dirty="0">
                <a:latin typeface="Calibri" panose="020F0502020204030204"/>
                <a:ea typeface="等线" panose="02010600030101010101" pitchFamily="2" charset="-122"/>
              </a:rPr>
              <a:t>——by </a:t>
            </a:r>
            <a:r>
              <a:rPr lang="zh-CN" altLang="en-US" sz="2200" b="1" dirty="0">
                <a:latin typeface="Calibri" panose="020F0502020204030204"/>
                <a:ea typeface="等线" panose="02010600030101010101" pitchFamily="2" charset="-122"/>
              </a:rPr>
              <a:t>姬老师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提出自己的思考、想问和想讨论的问题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——by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姬老师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û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直接堆砌大量公式或技术细节而未加说明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û"/>
              <a:tabLst/>
              <a:defRPr/>
            </a:pPr>
            <a:r>
              <a:rPr lang="zh-CN" altLang="en-US" sz="2200" dirty="0">
                <a:solidFill>
                  <a:srgbClr val="C00000"/>
                </a:solidFill>
                <a:latin typeface="Calibri" panose="020F0502020204030204"/>
                <a:ea typeface="等线" panose="02010600030101010101" pitchFamily="2" charset="-122"/>
              </a:rPr>
              <a:t>一问三不知（不知发表在何处，不知发表日期，不知谁发表）</a:t>
            </a:r>
            <a:endParaRPr lang="en-US" altLang="zh-CN" sz="2200" dirty="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û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文献不具启发性，为了介绍而介绍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zh-CN" sz="2200" dirty="0">
                <a:latin typeface="Calibri" panose="020F0502020204030204"/>
                <a:ea typeface="等线" panose="02010600030101010101" pitchFamily="2" charset="-122"/>
              </a:rPr>
              <a:t>…</a:t>
            </a:r>
            <a:r>
              <a:rPr lang="zh-CN" altLang="en-US" sz="2200" dirty="0">
                <a:latin typeface="Calibri" panose="020F0502020204030204"/>
                <a:ea typeface="等线" panose="02010600030101010101" pitchFamily="2" charset="-122"/>
              </a:rPr>
              <a:t> </a:t>
            </a:r>
            <a:r>
              <a:rPr lang="en-US" altLang="zh-CN" sz="2200" dirty="0">
                <a:latin typeface="Calibri" panose="020F0502020204030204"/>
                <a:ea typeface="等线" panose="02010600030101010101" pitchFamily="2" charset="-122"/>
              </a:rPr>
              <a:t>…</a:t>
            </a:r>
            <a:r>
              <a:rPr lang="zh-CN" altLang="en-US" sz="2200" dirty="0">
                <a:latin typeface="Calibri" panose="020F0502020204030204"/>
                <a:ea typeface="等线" panose="02010600030101010101" pitchFamily="2" charset="-122"/>
              </a:rPr>
              <a:t> 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indent="0">
              <a:buNone/>
            </a:pP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093834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F8394-49D8-4D2A-B0E2-65DF3CE0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组会</a:t>
            </a:r>
            <a:r>
              <a:rPr lang="en-US" altLang="zh-CN" b="1" dirty="0"/>
              <a:t>PPT</a:t>
            </a:r>
            <a:r>
              <a:rPr lang="zh-CN" altLang="en-US" b="1" dirty="0"/>
              <a:t>结构 </a:t>
            </a:r>
            <a:r>
              <a:rPr lang="en-US" altLang="zh-CN" b="1" dirty="0"/>
              <a:t>– DO’s and DON’Ts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845CBB-DA31-43D8-ABFA-00889A2F3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 startAt="5"/>
            </a:pPr>
            <a:r>
              <a:rPr lang="zh-CN" altLang="en-US" sz="2400" dirty="0"/>
              <a:t>介绍现在到下次组会前的工作规划</a:t>
            </a:r>
            <a:endParaRPr lang="en-US" altLang="zh-CN" sz="2400" dirty="0"/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独立梳理思路后，主动给出自认为最好的解决方案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2000" dirty="0">
                <a:solidFill>
                  <a:srgbClr val="0070C0"/>
                </a:solidFill>
                <a:latin typeface="Calibri" panose="020F0502020204030204"/>
                <a:ea typeface="等线" panose="02010600030101010101" pitchFamily="2" charset="-122"/>
              </a:rPr>
              <a:t>还要有 </a:t>
            </a:r>
            <a:r>
              <a:rPr lang="en-US" altLang="zh-CN" sz="2000" dirty="0">
                <a:solidFill>
                  <a:srgbClr val="0070C0"/>
                </a:solidFill>
                <a:latin typeface="Calibri" panose="020F0502020204030204"/>
                <a:ea typeface="等线" panose="02010600030101010101" pitchFamily="2" charset="-122"/>
              </a:rPr>
              <a:t>Plan B,</a:t>
            </a:r>
            <a:r>
              <a:rPr lang="zh-CN" altLang="en-US" sz="2000" dirty="0">
                <a:solidFill>
                  <a:srgbClr val="0070C0"/>
                </a:solidFill>
                <a:latin typeface="Calibri" panose="020F0502020204030204"/>
                <a:ea typeface="等线" panose="02010600030101010101" pitchFamily="2" charset="-122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Calibri" panose="020F0502020204030204"/>
                <a:ea typeface="等线" panose="02010600030101010101" pitchFamily="2" charset="-122"/>
              </a:rPr>
              <a:t>C,</a:t>
            </a:r>
            <a:r>
              <a:rPr lang="zh-CN" altLang="en-US" sz="2000" dirty="0">
                <a:solidFill>
                  <a:srgbClr val="0070C0"/>
                </a:solidFill>
                <a:latin typeface="Calibri" panose="020F0502020204030204"/>
                <a:ea typeface="等线" panose="02010600030101010101" pitchFamily="2" charset="-122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Calibri" panose="020F0502020204030204"/>
                <a:ea typeface="等线" panose="02010600030101010101" pitchFamily="2" charset="-122"/>
              </a:rPr>
              <a:t>… </a:t>
            </a:r>
            <a:r>
              <a:rPr lang="zh-CN" altLang="en-US" sz="2000" dirty="0">
                <a:solidFill>
                  <a:srgbClr val="0070C0"/>
                </a:solidFill>
                <a:latin typeface="Calibri" panose="020F0502020204030204"/>
                <a:ea typeface="等线" panose="02010600030101010101" pitchFamily="2" charset="-122"/>
              </a:rPr>
              <a:t>供导师和自己选择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存在更多疑难或细节问题可跟导师单独约时间导论，不耽误组会时间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——by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姬老师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û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工作计划未明确或过度宽泛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û"/>
              <a:tabLst/>
              <a:defRPr/>
            </a:pPr>
            <a:r>
              <a:rPr lang="zh-CN" altLang="en-US" sz="2000" dirty="0">
                <a:solidFill>
                  <a:srgbClr val="C00000"/>
                </a:solidFill>
                <a:latin typeface="Calibri" panose="020F0502020204030204"/>
                <a:ea typeface="等线" panose="02010600030101010101" pitchFamily="2" charset="-122"/>
              </a:rPr>
              <a:t>工作规划过多或过空</a:t>
            </a:r>
            <a:endParaRPr lang="en-US" altLang="zh-CN" sz="2000" dirty="0">
              <a:solidFill>
                <a:srgbClr val="C00000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…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…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indent="0">
              <a:buNone/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465594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F8394-49D8-4D2A-B0E2-65DF3CE00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100" y="2766218"/>
            <a:ext cx="7289799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0070C0"/>
                </a:solidFill>
                <a:latin typeface="+mn-ea"/>
                <a:ea typeface="+mn-ea"/>
              </a:rPr>
              <a:t>谢谢！</a:t>
            </a:r>
            <a:br>
              <a:rPr lang="en-US" altLang="zh-CN" b="1" dirty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lang="zh-CN" altLang="en-US" sz="2700" b="1" dirty="0">
                <a:solidFill>
                  <a:srgbClr val="0070C0"/>
                </a:solidFill>
                <a:latin typeface="+mn-ea"/>
                <a:ea typeface="+mn-ea"/>
              </a:rPr>
              <a:t>请老师和同学们</a:t>
            </a:r>
            <a:br>
              <a:rPr lang="en-US" altLang="zh-CN" sz="2700" b="1" dirty="0">
                <a:solidFill>
                  <a:srgbClr val="0070C0"/>
                </a:solidFill>
                <a:latin typeface="+mn-ea"/>
                <a:ea typeface="+mn-ea"/>
              </a:rPr>
            </a:br>
            <a:r>
              <a:rPr lang="zh-CN" altLang="en-US" sz="2700" b="1" dirty="0">
                <a:solidFill>
                  <a:srgbClr val="0070C0"/>
                </a:solidFill>
                <a:latin typeface="+mn-ea"/>
                <a:ea typeface="+mn-ea"/>
              </a:rPr>
              <a:t>批评指正和补充！</a:t>
            </a:r>
            <a:endParaRPr lang="zh-CN" alt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450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F8394-49D8-4D2A-B0E2-65DF3CE0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/>
                </a:solidFill>
              </a:rPr>
              <a:t>Supervisor’s Comments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845CBB-DA31-43D8-ABFA-00889A2F3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Figure out how to intuitively and clearly explain the basic idea of distance measurement </a:t>
            </a:r>
            <a:r>
              <a:rPr lang="en-US" altLang="zh-CN" dirty="0">
                <a:solidFill>
                  <a:srgbClr val="ED7D31"/>
                </a:solidFill>
              </a:rPr>
              <a:t>(done)</a:t>
            </a:r>
          </a:p>
          <a:p>
            <a:r>
              <a:rPr lang="en-US" altLang="zh-CN" dirty="0"/>
              <a:t>Improve the clustering algorithm part, try to provide convergence proof </a:t>
            </a:r>
            <a:r>
              <a:rPr lang="en-US" altLang="zh-CN" dirty="0">
                <a:solidFill>
                  <a:srgbClr val="ED7D31"/>
                </a:solidFill>
              </a:rPr>
              <a:t>(failed, provide more experimental results?)</a:t>
            </a:r>
          </a:p>
          <a:p>
            <a:r>
              <a:rPr lang="en-US" altLang="zh-CN" dirty="0"/>
              <a:t>Check MATLAB code, ensure there is no bug preventing the algorithm from convergence </a:t>
            </a:r>
            <a:r>
              <a:rPr lang="en-US" altLang="zh-CN" dirty="0">
                <a:solidFill>
                  <a:srgbClr val="ED7D31"/>
                </a:solidFill>
              </a:rPr>
              <a:t>(done, converge now)</a:t>
            </a:r>
          </a:p>
          <a:p>
            <a:r>
              <a:rPr lang="en-US" altLang="zh-CN" dirty="0"/>
              <a:t>Add counterparts for journal paper </a:t>
            </a:r>
            <a:r>
              <a:rPr lang="en-US" altLang="zh-CN" dirty="0">
                <a:solidFill>
                  <a:srgbClr val="ED7D31"/>
                </a:solidFill>
              </a:rPr>
              <a:t>(done)</a:t>
            </a:r>
          </a:p>
          <a:p>
            <a:r>
              <a:rPr lang="en-US" altLang="zh-CN" dirty="0"/>
              <a:t>Start the new </a:t>
            </a:r>
            <a:r>
              <a:rPr lang="en-US" altLang="zh-CN" sz="2800" dirty="0"/>
              <a:t>anomaly detection </a:t>
            </a:r>
            <a:r>
              <a:rPr lang="en-US" altLang="zh-CN" dirty="0"/>
              <a:t>research </a:t>
            </a:r>
            <a:r>
              <a:rPr lang="en-US" altLang="zh-CN" dirty="0">
                <a:solidFill>
                  <a:srgbClr val="ED7D31"/>
                </a:solidFill>
              </a:rPr>
              <a:t>(in progress)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2F4DDEA-6B6F-4E20-466E-E7CA6BBFE738}"/>
              </a:ext>
            </a:extLst>
          </p:cNvPr>
          <p:cNvSpPr txBox="1"/>
          <p:nvPr/>
        </p:nvSpPr>
        <p:spPr>
          <a:xfrm>
            <a:off x="5629156" y="5850235"/>
            <a:ext cx="572464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勿高估大家记忆力，记录并回顾导师建议</a:t>
            </a:r>
          </a:p>
        </p:txBody>
      </p:sp>
    </p:spTree>
    <p:extLst>
      <p:ext uri="{BB962C8B-B14F-4D97-AF65-F5344CB8AC3E}">
        <p14:creationId xmlns:p14="http://schemas.microsoft.com/office/powerpoint/2010/main" val="3410104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Distance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46548"/>
            <a:ext cx="10515600" cy="4351338"/>
          </a:xfrm>
        </p:spPr>
        <p:txBody>
          <a:bodyPr/>
          <a:lstStyle/>
          <a:p>
            <a:r>
              <a:rPr lang="en-US" dirty="0"/>
              <a:t>Convert nominal attributes into ordinal ones</a:t>
            </a:r>
          </a:p>
          <a:p>
            <a:r>
              <a:rPr lang="en-US" dirty="0"/>
              <a:t>Measure inter-category distances in the ordinal level</a:t>
            </a:r>
          </a:p>
          <a:p>
            <a:endParaRPr lang="en-US" dirty="0"/>
          </a:p>
        </p:txBody>
      </p:sp>
      <p:sp>
        <p:nvSpPr>
          <p:cNvPr id="4" name="流程图: 接点 3">
            <a:extLst>
              <a:ext uri="{FF2B5EF4-FFF2-40B4-BE49-F238E27FC236}">
                <a16:creationId xmlns:a16="http://schemas.microsoft.com/office/drawing/2014/main" id="{6C2355BF-FDF2-4BE2-895E-A05588A62CA2}"/>
              </a:ext>
            </a:extLst>
          </p:cNvPr>
          <p:cNvSpPr/>
          <p:nvPr/>
        </p:nvSpPr>
        <p:spPr>
          <a:xfrm>
            <a:off x="1723301" y="2619429"/>
            <a:ext cx="266330" cy="266330"/>
          </a:xfrm>
          <a:prstGeom prst="flowChartConnector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流程图: 接点 4">
            <a:extLst>
              <a:ext uri="{FF2B5EF4-FFF2-40B4-BE49-F238E27FC236}">
                <a16:creationId xmlns:a16="http://schemas.microsoft.com/office/drawing/2014/main" id="{335AA899-8C85-415C-8E78-D4D11C199595}"/>
              </a:ext>
            </a:extLst>
          </p:cNvPr>
          <p:cNvSpPr/>
          <p:nvPr/>
        </p:nvSpPr>
        <p:spPr>
          <a:xfrm>
            <a:off x="1723301" y="3061401"/>
            <a:ext cx="266330" cy="266330"/>
          </a:xfrm>
          <a:prstGeom prst="flowChartConnector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流程图: 接点 5">
            <a:extLst>
              <a:ext uri="{FF2B5EF4-FFF2-40B4-BE49-F238E27FC236}">
                <a16:creationId xmlns:a16="http://schemas.microsoft.com/office/drawing/2014/main" id="{664405E8-6E2A-425D-84B2-425E55011CC9}"/>
              </a:ext>
            </a:extLst>
          </p:cNvPr>
          <p:cNvSpPr/>
          <p:nvPr/>
        </p:nvSpPr>
        <p:spPr>
          <a:xfrm>
            <a:off x="1723301" y="4272802"/>
            <a:ext cx="266330" cy="266330"/>
          </a:xfrm>
          <a:prstGeom prst="flowChartConnector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流程图: 接点 6">
            <a:extLst>
              <a:ext uri="{FF2B5EF4-FFF2-40B4-BE49-F238E27FC236}">
                <a16:creationId xmlns:a16="http://schemas.microsoft.com/office/drawing/2014/main" id="{2B1A7D0F-713D-45D0-942A-6050B00CC779}"/>
              </a:ext>
            </a:extLst>
          </p:cNvPr>
          <p:cNvSpPr/>
          <p:nvPr/>
        </p:nvSpPr>
        <p:spPr>
          <a:xfrm>
            <a:off x="1723301" y="4883881"/>
            <a:ext cx="266330" cy="266330"/>
          </a:xfrm>
          <a:prstGeom prst="flowChartConnector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6D365ED-7173-41BF-B897-9DD82CB0B8F3}"/>
              </a:ext>
            </a:extLst>
          </p:cNvPr>
          <p:cNvCxnSpPr>
            <a:stCxn id="4" idx="4"/>
            <a:endCxn id="5" idx="0"/>
          </p:cNvCxnSpPr>
          <p:nvPr/>
        </p:nvCxnSpPr>
        <p:spPr>
          <a:xfrm>
            <a:off x="1856466" y="2885759"/>
            <a:ext cx="0" cy="175642"/>
          </a:xfrm>
          <a:prstGeom prst="line">
            <a:avLst/>
          </a:prstGeom>
          <a:ln w="254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15BA35E-0B26-450C-9CA7-19904F333B74}"/>
              </a:ext>
            </a:extLst>
          </p:cNvPr>
          <p:cNvCxnSpPr>
            <a:cxnSpLocks/>
            <a:stCxn id="5" idx="4"/>
            <a:endCxn id="6" idx="0"/>
          </p:cNvCxnSpPr>
          <p:nvPr/>
        </p:nvCxnSpPr>
        <p:spPr>
          <a:xfrm>
            <a:off x="1856466" y="3327731"/>
            <a:ext cx="0" cy="945071"/>
          </a:xfrm>
          <a:prstGeom prst="line">
            <a:avLst/>
          </a:prstGeom>
          <a:ln w="254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4D6577C-B5BC-4C86-B392-F3544702E309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1856466" y="4539132"/>
            <a:ext cx="0" cy="344749"/>
          </a:xfrm>
          <a:prstGeom prst="line">
            <a:avLst/>
          </a:prstGeom>
          <a:ln w="254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流程图: 接点 15">
            <a:extLst>
              <a:ext uri="{FF2B5EF4-FFF2-40B4-BE49-F238E27FC236}">
                <a16:creationId xmlns:a16="http://schemas.microsoft.com/office/drawing/2014/main" id="{D1DBA2EC-50A6-45E3-9ADB-AF3ABD0E30D0}"/>
              </a:ext>
            </a:extLst>
          </p:cNvPr>
          <p:cNvSpPr/>
          <p:nvPr/>
        </p:nvSpPr>
        <p:spPr>
          <a:xfrm>
            <a:off x="4175362" y="2993607"/>
            <a:ext cx="175642" cy="17564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接点 16">
            <a:extLst>
              <a:ext uri="{FF2B5EF4-FFF2-40B4-BE49-F238E27FC236}">
                <a16:creationId xmlns:a16="http://schemas.microsoft.com/office/drawing/2014/main" id="{3145F270-B2A1-41E9-90EC-6C4B08D8F217}"/>
              </a:ext>
            </a:extLst>
          </p:cNvPr>
          <p:cNvSpPr/>
          <p:nvPr/>
        </p:nvSpPr>
        <p:spPr>
          <a:xfrm>
            <a:off x="2906821" y="3194566"/>
            <a:ext cx="266330" cy="26633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接点 17">
            <a:extLst>
              <a:ext uri="{FF2B5EF4-FFF2-40B4-BE49-F238E27FC236}">
                <a16:creationId xmlns:a16="http://schemas.microsoft.com/office/drawing/2014/main" id="{F8E76A73-C19A-444F-889C-BA9B282ED827}"/>
              </a:ext>
            </a:extLst>
          </p:cNvPr>
          <p:cNvSpPr/>
          <p:nvPr/>
        </p:nvSpPr>
        <p:spPr>
          <a:xfrm>
            <a:off x="3362227" y="4427999"/>
            <a:ext cx="167779" cy="167779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流程图: 接点 18">
            <a:extLst>
              <a:ext uri="{FF2B5EF4-FFF2-40B4-BE49-F238E27FC236}">
                <a16:creationId xmlns:a16="http://schemas.microsoft.com/office/drawing/2014/main" id="{9BC0C579-7404-4671-A41C-7EC18CD205C8}"/>
              </a:ext>
            </a:extLst>
          </p:cNvPr>
          <p:cNvSpPr/>
          <p:nvPr/>
        </p:nvSpPr>
        <p:spPr>
          <a:xfrm>
            <a:off x="4043097" y="3788665"/>
            <a:ext cx="264529" cy="264529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D13B6DA1-0073-4FA1-B9B1-CBE47E353A13}"/>
              </a:ext>
            </a:extLst>
          </p:cNvPr>
          <p:cNvCxnSpPr>
            <a:cxnSpLocks/>
            <a:stCxn id="17" idx="6"/>
            <a:endCxn id="16" idx="2"/>
          </p:cNvCxnSpPr>
          <p:nvPr/>
        </p:nvCxnSpPr>
        <p:spPr>
          <a:xfrm flipV="1">
            <a:off x="3173151" y="3081428"/>
            <a:ext cx="1002211" cy="246303"/>
          </a:xfrm>
          <a:prstGeom prst="line">
            <a:avLst/>
          </a:prstGeom>
          <a:ln w="254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F8463615-E3BA-40A6-8D01-E8AA45797277}"/>
              </a:ext>
            </a:extLst>
          </p:cNvPr>
          <p:cNvCxnSpPr>
            <a:cxnSpLocks/>
            <a:stCxn id="31" idx="6"/>
            <a:endCxn id="19" idx="2"/>
          </p:cNvCxnSpPr>
          <p:nvPr/>
        </p:nvCxnSpPr>
        <p:spPr>
          <a:xfrm>
            <a:off x="3667560" y="3796385"/>
            <a:ext cx="375537" cy="124545"/>
          </a:xfrm>
          <a:prstGeom prst="line">
            <a:avLst/>
          </a:prstGeom>
          <a:ln w="254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D59D4A70-0384-4178-AD77-C669643840B1}"/>
              </a:ext>
            </a:extLst>
          </p:cNvPr>
          <p:cNvCxnSpPr>
            <a:cxnSpLocks/>
            <a:stCxn id="31" idx="7"/>
            <a:endCxn id="16" idx="3"/>
          </p:cNvCxnSpPr>
          <p:nvPr/>
        </p:nvCxnSpPr>
        <p:spPr>
          <a:xfrm flipV="1">
            <a:off x="3605287" y="3143527"/>
            <a:ext cx="595797" cy="509793"/>
          </a:xfrm>
          <a:prstGeom prst="line">
            <a:avLst/>
          </a:prstGeom>
          <a:ln w="254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9A72A0B-74E4-427A-9A6C-A882732A1CA2}"/>
              </a:ext>
            </a:extLst>
          </p:cNvPr>
          <p:cNvCxnSpPr>
            <a:cxnSpLocks/>
            <a:stCxn id="16" idx="4"/>
            <a:endCxn id="19" idx="0"/>
          </p:cNvCxnSpPr>
          <p:nvPr/>
        </p:nvCxnSpPr>
        <p:spPr>
          <a:xfrm flipH="1">
            <a:off x="4175362" y="3169249"/>
            <a:ext cx="87821" cy="619416"/>
          </a:xfrm>
          <a:prstGeom prst="line">
            <a:avLst/>
          </a:prstGeom>
          <a:ln w="254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C5EF9A97-2B6D-4EFF-94E8-763FBB1AAB07}"/>
              </a:ext>
            </a:extLst>
          </p:cNvPr>
          <p:cNvCxnSpPr>
            <a:cxnSpLocks/>
            <a:stCxn id="17" idx="5"/>
            <a:endCxn id="31" idx="1"/>
          </p:cNvCxnSpPr>
          <p:nvPr/>
        </p:nvCxnSpPr>
        <p:spPr>
          <a:xfrm>
            <a:off x="3134148" y="3421893"/>
            <a:ext cx="170460" cy="231427"/>
          </a:xfrm>
          <a:prstGeom prst="line">
            <a:avLst/>
          </a:prstGeom>
          <a:ln w="254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934DFD6F-140C-4D5E-AF6A-E9F132610120}"/>
              </a:ext>
            </a:extLst>
          </p:cNvPr>
          <p:cNvCxnSpPr>
            <a:cxnSpLocks/>
            <a:stCxn id="31" idx="4"/>
            <a:endCxn id="18" idx="0"/>
          </p:cNvCxnSpPr>
          <p:nvPr/>
        </p:nvCxnSpPr>
        <p:spPr>
          <a:xfrm flipH="1">
            <a:off x="3446117" y="3998709"/>
            <a:ext cx="8831" cy="429290"/>
          </a:xfrm>
          <a:prstGeom prst="line">
            <a:avLst/>
          </a:prstGeom>
          <a:ln w="254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流程图: 接点 30">
            <a:extLst>
              <a:ext uri="{FF2B5EF4-FFF2-40B4-BE49-F238E27FC236}">
                <a16:creationId xmlns:a16="http://schemas.microsoft.com/office/drawing/2014/main" id="{D576E1E1-A4E6-4C39-8E21-A813668F7246}"/>
              </a:ext>
            </a:extLst>
          </p:cNvPr>
          <p:cNvSpPr/>
          <p:nvPr/>
        </p:nvSpPr>
        <p:spPr>
          <a:xfrm>
            <a:off x="3242335" y="3594061"/>
            <a:ext cx="425225" cy="404648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F03E2F0F-1779-428B-9111-0A381B60483A}"/>
              </a:ext>
            </a:extLst>
          </p:cNvPr>
          <p:cNvCxnSpPr>
            <a:cxnSpLocks/>
            <a:stCxn id="17" idx="4"/>
            <a:endCxn id="18" idx="1"/>
          </p:cNvCxnSpPr>
          <p:nvPr/>
        </p:nvCxnSpPr>
        <p:spPr>
          <a:xfrm>
            <a:off x="3039986" y="3460896"/>
            <a:ext cx="346812" cy="991674"/>
          </a:xfrm>
          <a:prstGeom prst="line">
            <a:avLst/>
          </a:prstGeom>
          <a:ln w="254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F1DE42B2-8275-46B5-B6C6-3196218560EE}"/>
              </a:ext>
            </a:extLst>
          </p:cNvPr>
          <p:cNvCxnSpPr>
            <a:cxnSpLocks/>
            <a:stCxn id="18" idx="7"/>
            <a:endCxn id="19" idx="3"/>
          </p:cNvCxnSpPr>
          <p:nvPr/>
        </p:nvCxnSpPr>
        <p:spPr>
          <a:xfrm flipV="1">
            <a:off x="3505435" y="4014455"/>
            <a:ext cx="576401" cy="438115"/>
          </a:xfrm>
          <a:prstGeom prst="line">
            <a:avLst/>
          </a:prstGeom>
          <a:ln w="254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E8697127-052F-49AB-AF18-A503B1D0F813}"/>
              </a:ext>
            </a:extLst>
          </p:cNvPr>
          <p:cNvCxnSpPr>
            <a:cxnSpLocks/>
            <a:stCxn id="17" idx="6"/>
            <a:endCxn id="19" idx="1"/>
          </p:cNvCxnSpPr>
          <p:nvPr/>
        </p:nvCxnSpPr>
        <p:spPr>
          <a:xfrm>
            <a:off x="3173151" y="3327731"/>
            <a:ext cx="908685" cy="499673"/>
          </a:xfrm>
          <a:prstGeom prst="line">
            <a:avLst/>
          </a:prstGeom>
          <a:ln w="254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5C9B50FA-0006-4E89-922B-6E14C8A4B0B1}"/>
              </a:ext>
            </a:extLst>
          </p:cNvPr>
          <p:cNvCxnSpPr>
            <a:cxnSpLocks/>
            <a:stCxn id="18" idx="7"/>
            <a:endCxn id="16" idx="3"/>
          </p:cNvCxnSpPr>
          <p:nvPr/>
        </p:nvCxnSpPr>
        <p:spPr>
          <a:xfrm flipV="1">
            <a:off x="3505435" y="3143527"/>
            <a:ext cx="695649" cy="1309043"/>
          </a:xfrm>
          <a:prstGeom prst="line">
            <a:avLst/>
          </a:prstGeom>
          <a:ln w="254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流程图: 接点 92">
            <a:extLst>
              <a:ext uri="{FF2B5EF4-FFF2-40B4-BE49-F238E27FC236}">
                <a16:creationId xmlns:a16="http://schemas.microsoft.com/office/drawing/2014/main" id="{76E6F4AA-2951-4AC5-9EA9-9E402F9DC635}"/>
              </a:ext>
            </a:extLst>
          </p:cNvPr>
          <p:cNvSpPr/>
          <p:nvPr/>
        </p:nvSpPr>
        <p:spPr>
          <a:xfrm>
            <a:off x="9515387" y="2617470"/>
            <a:ext cx="266329" cy="266329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流程图: 接点 93">
            <a:extLst>
              <a:ext uri="{FF2B5EF4-FFF2-40B4-BE49-F238E27FC236}">
                <a16:creationId xmlns:a16="http://schemas.microsoft.com/office/drawing/2014/main" id="{53E6400A-3860-4D14-969F-C592260AEBA8}"/>
              </a:ext>
            </a:extLst>
          </p:cNvPr>
          <p:cNvSpPr/>
          <p:nvPr/>
        </p:nvSpPr>
        <p:spPr>
          <a:xfrm>
            <a:off x="7415642" y="2619429"/>
            <a:ext cx="266330" cy="26633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流程图: 接点 94">
            <a:extLst>
              <a:ext uri="{FF2B5EF4-FFF2-40B4-BE49-F238E27FC236}">
                <a16:creationId xmlns:a16="http://schemas.microsoft.com/office/drawing/2014/main" id="{E5AC6560-6E3F-4A98-95A1-4334BB437FB1}"/>
              </a:ext>
            </a:extLst>
          </p:cNvPr>
          <p:cNvSpPr/>
          <p:nvPr/>
        </p:nvSpPr>
        <p:spPr>
          <a:xfrm>
            <a:off x="10215301" y="2615634"/>
            <a:ext cx="266329" cy="266329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流程图: 接点 95">
            <a:extLst>
              <a:ext uri="{FF2B5EF4-FFF2-40B4-BE49-F238E27FC236}">
                <a16:creationId xmlns:a16="http://schemas.microsoft.com/office/drawing/2014/main" id="{CCA37CD5-9218-46C4-877A-EA8D271FBB62}"/>
              </a:ext>
            </a:extLst>
          </p:cNvPr>
          <p:cNvSpPr/>
          <p:nvPr/>
        </p:nvSpPr>
        <p:spPr>
          <a:xfrm>
            <a:off x="8815472" y="2617470"/>
            <a:ext cx="266330" cy="266330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6B5095BE-6485-4352-93D7-9D97244013ED}"/>
              </a:ext>
            </a:extLst>
          </p:cNvPr>
          <p:cNvCxnSpPr>
            <a:cxnSpLocks/>
            <a:stCxn id="121" idx="0"/>
            <a:endCxn id="93" idx="4"/>
          </p:cNvCxnSpPr>
          <p:nvPr/>
        </p:nvCxnSpPr>
        <p:spPr>
          <a:xfrm flipV="1">
            <a:off x="9648552" y="2883799"/>
            <a:ext cx="0" cy="2005527"/>
          </a:xfrm>
          <a:prstGeom prst="line">
            <a:avLst/>
          </a:prstGeom>
          <a:ln w="254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542FD207-0B92-4EA4-9CEF-40F32E7488BE}"/>
              </a:ext>
            </a:extLst>
          </p:cNvPr>
          <p:cNvCxnSpPr>
            <a:cxnSpLocks/>
            <a:stCxn id="96" idx="4"/>
            <a:endCxn id="124" idx="0"/>
          </p:cNvCxnSpPr>
          <p:nvPr/>
        </p:nvCxnSpPr>
        <p:spPr>
          <a:xfrm>
            <a:off x="8948637" y="2883800"/>
            <a:ext cx="0" cy="2005526"/>
          </a:xfrm>
          <a:prstGeom prst="line">
            <a:avLst/>
          </a:prstGeom>
          <a:ln w="254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流程图: 接点 102">
            <a:extLst>
              <a:ext uri="{FF2B5EF4-FFF2-40B4-BE49-F238E27FC236}">
                <a16:creationId xmlns:a16="http://schemas.microsoft.com/office/drawing/2014/main" id="{5357566A-4A38-4AE3-83AB-27D3DEC4BB12}"/>
              </a:ext>
            </a:extLst>
          </p:cNvPr>
          <p:cNvSpPr/>
          <p:nvPr/>
        </p:nvSpPr>
        <p:spPr>
          <a:xfrm>
            <a:off x="8115557" y="2617470"/>
            <a:ext cx="266330" cy="26633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6A879FD9-7CC8-4C1A-97F1-3833DC49F570}"/>
              </a:ext>
            </a:extLst>
          </p:cNvPr>
          <p:cNvCxnSpPr>
            <a:cxnSpLocks/>
            <a:stCxn id="94" idx="4"/>
            <a:endCxn id="122" idx="0"/>
          </p:cNvCxnSpPr>
          <p:nvPr/>
        </p:nvCxnSpPr>
        <p:spPr>
          <a:xfrm>
            <a:off x="7548807" y="2885759"/>
            <a:ext cx="0" cy="2005526"/>
          </a:xfrm>
          <a:prstGeom prst="line">
            <a:avLst/>
          </a:prstGeom>
          <a:ln w="254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A14DC622-CB73-4537-B202-DE4177BE5D58}"/>
              </a:ext>
            </a:extLst>
          </p:cNvPr>
          <p:cNvCxnSpPr>
            <a:cxnSpLocks/>
            <a:stCxn id="123" idx="0"/>
            <a:endCxn id="95" idx="4"/>
          </p:cNvCxnSpPr>
          <p:nvPr/>
        </p:nvCxnSpPr>
        <p:spPr>
          <a:xfrm flipV="1">
            <a:off x="10348466" y="2881963"/>
            <a:ext cx="0" cy="2005527"/>
          </a:xfrm>
          <a:prstGeom prst="line">
            <a:avLst/>
          </a:prstGeom>
          <a:ln w="254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F6EFEA3C-F660-4AC8-AE28-9EA803734826}"/>
              </a:ext>
            </a:extLst>
          </p:cNvPr>
          <p:cNvCxnSpPr>
            <a:cxnSpLocks/>
            <a:stCxn id="125" idx="0"/>
            <a:endCxn id="103" idx="4"/>
          </p:cNvCxnSpPr>
          <p:nvPr/>
        </p:nvCxnSpPr>
        <p:spPr>
          <a:xfrm flipV="1">
            <a:off x="8248722" y="2883800"/>
            <a:ext cx="0" cy="2005526"/>
          </a:xfrm>
          <a:prstGeom prst="line">
            <a:avLst/>
          </a:prstGeom>
          <a:ln w="254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流程图: 接点 111">
            <a:extLst>
              <a:ext uri="{FF2B5EF4-FFF2-40B4-BE49-F238E27FC236}">
                <a16:creationId xmlns:a16="http://schemas.microsoft.com/office/drawing/2014/main" id="{AC7F146C-887A-4006-8CB2-77AEF8E1CEFF}"/>
              </a:ext>
            </a:extLst>
          </p:cNvPr>
          <p:cNvSpPr/>
          <p:nvPr/>
        </p:nvSpPr>
        <p:spPr>
          <a:xfrm>
            <a:off x="6096649" y="2615633"/>
            <a:ext cx="266330" cy="266330"/>
          </a:xfrm>
          <a:prstGeom prst="flowChartConnector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流程图: 接点 112">
            <a:extLst>
              <a:ext uri="{FF2B5EF4-FFF2-40B4-BE49-F238E27FC236}">
                <a16:creationId xmlns:a16="http://schemas.microsoft.com/office/drawing/2014/main" id="{4C7105A0-89AF-409E-9DBC-709F3C3EF2C4}"/>
              </a:ext>
            </a:extLst>
          </p:cNvPr>
          <p:cNvSpPr/>
          <p:nvPr/>
        </p:nvSpPr>
        <p:spPr>
          <a:xfrm>
            <a:off x="6096649" y="3057605"/>
            <a:ext cx="266330" cy="266330"/>
          </a:xfrm>
          <a:prstGeom prst="flowChartConnector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流程图: 接点 113">
            <a:extLst>
              <a:ext uri="{FF2B5EF4-FFF2-40B4-BE49-F238E27FC236}">
                <a16:creationId xmlns:a16="http://schemas.microsoft.com/office/drawing/2014/main" id="{33A4F247-B95A-4A37-8226-92DECD482D75}"/>
              </a:ext>
            </a:extLst>
          </p:cNvPr>
          <p:cNvSpPr/>
          <p:nvPr/>
        </p:nvSpPr>
        <p:spPr>
          <a:xfrm>
            <a:off x="6096649" y="4269006"/>
            <a:ext cx="266330" cy="266330"/>
          </a:xfrm>
          <a:prstGeom prst="flowChartConnector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流程图: 接点 114">
            <a:extLst>
              <a:ext uri="{FF2B5EF4-FFF2-40B4-BE49-F238E27FC236}">
                <a16:creationId xmlns:a16="http://schemas.microsoft.com/office/drawing/2014/main" id="{6119BF8A-1445-40EB-95AE-28896A0BAFAC}"/>
              </a:ext>
            </a:extLst>
          </p:cNvPr>
          <p:cNvSpPr/>
          <p:nvPr/>
        </p:nvSpPr>
        <p:spPr>
          <a:xfrm>
            <a:off x="6096649" y="4880085"/>
            <a:ext cx="266330" cy="266330"/>
          </a:xfrm>
          <a:prstGeom prst="flowChartConnector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EC54DBF0-21B8-48C2-9B58-B5EDE7285C49}"/>
              </a:ext>
            </a:extLst>
          </p:cNvPr>
          <p:cNvCxnSpPr>
            <a:stCxn id="112" idx="4"/>
            <a:endCxn id="113" idx="0"/>
          </p:cNvCxnSpPr>
          <p:nvPr/>
        </p:nvCxnSpPr>
        <p:spPr>
          <a:xfrm>
            <a:off x="6229814" y="2881963"/>
            <a:ext cx="0" cy="175642"/>
          </a:xfrm>
          <a:prstGeom prst="line">
            <a:avLst/>
          </a:prstGeom>
          <a:ln w="254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id="{470D45E9-C550-4C50-8473-7EAA117B7474}"/>
              </a:ext>
            </a:extLst>
          </p:cNvPr>
          <p:cNvCxnSpPr>
            <a:cxnSpLocks/>
            <a:stCxn id="113" idx="4"/>
            <a:endCxn id="114" idx="0"/>
          </p:cNvCxnSpPr>
          <p:nvPr/>
        </p:nvCxnSpPr>
        <p:spPr>
          <a:xfrm>
            <a:off x="6229814" y="3323935"/>
            <a:ext cx="0" cy="945071"/>
          </a:xfrm>
          <a:prstGeom prst="line">
            <a:avLst/>
          </a:prstGeom>
          <a:ln w="254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>
            <a:extLst>
              <a:ext uri="{FF2B5EF4-FFF2-40B4-BE49-F238E27FC236}">
                <a16:creationId xmlns:a16="http://schemas.microsoft.com/office/drawing/2014/main" id="{4E56545B-EFEA-410B-85A2-FE664443E9FC}"/>
              </a:ext>
            </a:extLst>
          </p:cNvPr>
          <p:cNvCxnSpPr>
            <a:cxnSpLocks/>
            <a:stCxn id="114" idx="4"/>
            <a:endCxn id="115" idx="0"/>
          </p:cNvCxnSpPr>
          <p:nvPr/>
        </p:nvCxnSpPr>
        <p:spPr>
          <a:xfrm>
            <a:off x="6229814" y="4535336"/>
            <a:ext cx="0" cy="344749"/>
          </a:xfrm>
          <a:prstGeom prst="line">
            <a:avLst/>
          </a:prstGeom>
          <a:ln w="2540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流程图: 接点 120">
            <a:extLst>
              <a:ext uri="{FF2B5EF4-FFF2-40B4-BE49-F238E27FC236}">
                <a16:creationId xmlns:a16="http://schemas.microsoft.com/office/drawing/2014/main" id="{62B5E1ED-63A7-4EBE-9F0A-63E237D4118F}"/>
              </a:ext>
            </a:extLst>
          </p:cNvPr>
          <p:cNvSpPr/>
          <p:nvPr/>
        </p:nvSpPr>
        <p:spPr>
          <a:xfrm>
            <a:off x="9515387" y="4889326"/>
            <a:ext cx="266329" cy="266329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流程图: 接点 121">
            <a:extLst>
              <a:ext uri="{FF2B5EF4-FFF2-40B4-BE49-F238E27FC236}">
                <a16:creationId xmlns:a16="http://schemas.microsoft.com/office/drawing/2014/main" id="{F7AFF007-3D2A-4738-960B-1B21D635AFC5}"/>
              </a:ext>
            </a:extLst>
          </p:cNvPr>
          <p:cNvSpPr/>
          <p:nvPr/>
        </p:nvSpPr>
        <p:spPr>
          <a:xfrm>
            <a:off x="7415642" y="4891285"/>
            <a:ext cx="266330" cy="266330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流程图: 接点 122">
            <a:extLst>
              <a:ext uri="{FF2B5EF4-FFF2-40B4-BE49-F238E27FC236}">
                <a16:creationId xmlns:a16="http://schemas.microsoft.com/office/drawing/2014/main" id="{DB5A1DD2-B0B1-49F1-8D11-33FB91D3F688}"/>
              </a:ext>
            </a:extLst>
          </p:cNvPr>
          <p:cNvSpPr/>
          <p:nvPr/>
        </p:nvSpPr>
        <p:spPr>
          <a:xfrm>
            <a:off x="10215301" y="4887490"/>
            <a:ext cx="266329" cy="266329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流程图: 接点 123">
            <a:extLst>
              <a:ext uri="{FF2B5EF4-FFF2-40B4-BE49-F238E27FC236}">
                <a16:creationId xmlns:a16="http://schemas.microsoft.com/office/drawing/2014/main" id="{1C4E5F48-0ADF-4CBE-949B-D91ACF721DE5}"/>
              </a:ext>
            </a:extLst>
          </p:cNvPr>
          <p:cNvSpPr/>
          <p:nvPr/>
        </p:nvSpPr>
        <p:spPr>
          <a:xfrm>
            <a:off x="8815472" y="4889326"/>
            <a:ext cx="266330" cy="266330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流程图: 接点 124">
            <a:extLst>
              <a:ext uri="{FF2B5EF4-FFF2-40B4-BE49-F238E27FC236}">
                <a16:creationId xmlns:a16="http://schemas.microsoft.com/office/drawing/2014/main" id="{E1B6D836-C382-42F1-A0B0-E3A8CEC819A0}"/>
              </a:ext>
            </a:extLst>
          </p:cNvPr>
          <p:cNvSpPr/>
          <p:nvPr/>
        </p:nvSpPr>
        <p:spPr>
          <a:xfrm>
            <a:off x="8115557" y="4889326"/>
            <a:ext cx="266330" cy="266330"/>
          </a:xfrm>
          <a:prstGeom prst="flowChartConnector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527DD4D7-3D62-4F87-98BD-3D119D2511EC}"/>
              </a:ext>
            </a:extLst>
          </p:cNvPr>
          <p:cNvCxnSpPr>
            <a:cxnSpLocks/>
          </p:cNvCxnSpPr>
          <p:nvPr/>
        </p:nvCxnSpPr>
        <p:spPr>
          <a:xfrm flipV="1">
            <a:off x="5227118" y="1807534"/>
            <a:ext cx="0" cy="3317616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箭头: 左弧形 136">
            <a:extLst>
              <a:ext uri="{FF2B5EF4-FFF2-40B4-BE49-F238E27FC236}">
                <a16:creationId xmlns:a16="http://schemas.microsoft.com/office/drawing/2014/main" id="{3976AE6A-C566-4993-88A4-5CF22FECC231}"/>
              </a:ext>
            </a:extLst>
          </p:cNvPr>
          <p:cNvSpPr/>
          <p:nvPr/>
        </p:nvSpPr>
        <p:spPr>
          <a:xfrm rot="5400000" flipV="1">
            <a:off x="4919480" y="2043886"/>
            <a:ext cx="697967" cy="1201476"/>
          </a:xfrm>
          <a:prstGeom prst="curvedRightArrow">
            <a:avLst>
              <a:gd name="adj1" fmla="val 25000"/>
              <a:gd name="adj2" fmla="val 55876"/>
              <a:gd name="adj3" fmla="val 32267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8000">
                <a:schemeClr val="accent1">
                  <a:lumMod val="45000"/>
                  <a:lumOff val="55000"/>
                </a:schemeClr>
              </a:gs>
              <a:gs pos="0">
                <a:schemeClr val="accent5">
                  <a:lumMod val="7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0" name="箭头: 左 139">
            <a:extLst>
              <a:ext uri="{FF2B5EF4-FFF2-40B4-BE49-F238E27FC236}">
                <a16:creationId xmlns:a16="http://schemas.microsoft.com/office/drawing/2014/main" id="{2D4F647E-20D5-4B6A-AE2A-C52AD9214944}"/>
              </a:ext>
            </a:extLst>
          </p:cNvPr>
          <p:cNvSpPr/>
          <p:nvPr/>
        </p:nvSpPr>
        <p:spPr>
          <a:xfrm>
            <a:off x="2201302" y="3534946"/>
            <a:ext cx="544855" cy="299352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箭头: 左 140">
            <a:extLst>
              <a:ext uri="{FF2B5EF4-FFF2-40B4-BE49-F238E27FC236}">
                <a16:creationId xmlns:a16="http://schemas.microsoft.com/office/drawing/2014/main" id="{674E9392-6870-4720-AD1F-E7582625596E}"/>
              </a:ext>
            </a:extLst>
          </p:cNvPr>
          <p:cNvSpPr/>
          <p:nvPr/>
        </p:nvSpPr>
        <p:spPr>
          <a:xfrm>
            <a:off x="6595102" y="3503644"/>
            <a:ext cx="544855" cy="299352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AFA02002-7F54-4A81-BC14-6C1ED5B3D8F3}"/>
              </a:ext>
            </a:extLst>
          </p:cNvPr>
          <p:cNvSpPr txBox="1"/>
          <p:nvPr/>
        </p:nvSpPr>
        <p:spPr>
          <a:xfrm>
            <a:off x="1116263" y="1595220"/>
            <a:ext cx="1642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Attribute 1</a:t>
            </a:r>
          </a:p>
          <a:p>
            <a:r>
              <a:rPr lang="en-US" altLang="zh-CN" sz="2400" dirty="0"/>
              <a:t>  (Ordinal</a:t>
            </a:r>
            <a:r>
              <a:rPr lang="zh-CN" altLang="en-US" sz="2400" dirty="0"/>
              <a:t>）</a:t>
            </a: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969AB3FA-5F62-4D26-9D47-A3449259C3F6}"/>
              </a:ext>
            </a:extLst>
          </p:cNvPr>
          <p:cNvSpPr txBox="1"/>
          <p:nvPr/>
        </p:nvSpPr>
        <p:spPr>
          <a:xfrm>
            <a:off x="2959859" y="1598487"/>
            <a:ext cx="1534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Attribute 2</a:t>
            </a:r>
          </a:p>
          <a:p>
            <a:r>
              <a:rPr lang="en-US" altLang="zh-CN" sz="2400" dirty="0"/>
              <a:t> (Nominal)</a:t>
            </a:r>
            <a:endParaRPr lang="zh-CN" altLang="en-US" sz="2400" dirty="0"/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4645CA12-7229-4B6A-927E-E455BB7A5DEF}"/>
              </a:ext>
            </a:extLst>
          </p:cNvPr>
          <p:cNvSpPr txBox="1"/>
          <p:nvPr/>
        </p:nvSpPr>
        <p:spPr>
          <a:xfrm>
            <a:off x="5570134" y="1586523"/>
            <a:ext cx="1534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Attribute 1</a:t>
            </a:r>
          </a:p>
          <a:p>
            <a:r>
              <a:rPr lang="en-US" altLang="zh-CN" sz="2400" dirty="0"/>
              <a:t>  (Ordinal)</a:t>
            </a:r>
            <a:endParaRPr lang="zh-CN" altLang="en-US" sz="2400" dirty="0"/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55433C01-96C1-4B13-8C43-747C3B8A81EB}"/>
              </a:ext>
            </a:extLst>
          </p:cNvPr>
          <p:cNvSpPr txBox="1"/>
          <p:nvPr/>
        </p:nvSpPr>
        <p:spPr>
          <a:xfrm>
            <a:off x="8147380" y="1589790"/>
            <a:ext cx="1559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Attribute 2</a:t>
            </a:r>
          </a:p>
          <a:p>
            <a:r>
              <a:rPr lang="en-US" altLang="zh-CN" sz="2400" dirty="0"/>
              <a:t>  (Ordinal)</a:t>
            </a:r>
            <a:endParaRPr lang="zh-CN" altLang="en-US" sz="2400" dirty="0"/>
          </a:p>
        </p:txBody>
      </p:sp>
      <p:sp>
        <p:nvSpPr>
          <p:cNvPr id="146" name="右大括号 145">
            <a:extLst>
              <a:ext uri="{FF2B5EF4-FFF2-40B4-BE49-F238E27FC236}">
                <a16:creationId xmlns:a16="http://schemas.microsoft.com/office/drawing/2014/main" id="{CC0F4BFB-3C62-4EE8-9A85-BA05B1A6A761}"/>
              </a:ext>
            </a:extLst>
          </p:cNvPr>
          <p:cNvSpPr/>
          <p:nvPr/>
        </p:nvSpPr>
        <p:spPr>
          <a:xfrm rot="16200000">
            <a:off x="8876601" y="1111864"/>
            <a:ext cx="144075" cy="2799659"/>
          </a:xfrm>
          <a:prstGeom prst="rightBrace">
            <a:avLst>
              <a:gd name="adj1" fmla="val 46650"/>
              <a:gd name="adj2" fmla="val 50000"/>
            </a:avLst>
          </a:prstGeom>
          <a:ln w="19050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4629D99-E911-48F1-F58E-C02BCEB13AB5}"/>
              </a:ext>
            </a:extLst>
          </p:cNvPr>
          <p:cNvSpPr txBox="1"/>
          <p:nvPr/>
        </p:nvSpPr>
        <p:spPr>
          <a:xfrm>
            <a:off x="6244709" y="534439"/>
            <a:ext cx="510909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日常仔细画图，积累素材，训练技能</a:t>
            </a:r>
          </a:p>
        </p:txBody>
      </p:sp>
    </p:spTree>
    <p:extLst>
      <p:ext uri="{BB962C8B-B14F-4D97-AF65-F5344CB8AC3E}">
        <p14:creationId xmlns:p14="http://schemas.microsoft.com/office/powerpoint/2010/main" val="353171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A1E518A1-1FCD-4E35-B707-A648DAEE1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139" y="1619603"/>
            <a:ext cx="7353722" cy="437117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86A6894-128B-4554-B74C-6179FC12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Results</a:t>
            </a:r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92A1E45-CDF4-FD1F-3E67-C5CA887E28C7}"/>
              </a:ext>
            </a:extLst>
          </p:cNvPr>
          <p:cNvSpPr txBox="1"/>
          <p:nvPr/>
        </p:nvSpPr>
        <p:spPr>
          <a:xfrm>
            <a:off x="4705826" y="566241"/>
            <a:ext cx="664797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形成自己的实验结果呈现程序，磨刀不误砍柴工</a:t>
            </a:r>
          </a:p>
        </p:txBody>
      </p:sp>
    </p:spTree>
    <p:extLst>
      <p:ext uri="{BB962C8B-B14F-4D97-AF65-F5344CB8AC3E}">
        <p14:creationId xmlns:p14="http://schemas.microsoft.com/office/powerpoint/2010/main" val="319876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 Idea: Dynamic Distance Updating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Tighten</a:t>
            </a:r>
            <a:r>
              <a:rPr lang="en-US" dirty="0"/>
              <a:t> intra-cluster distances</a:t>
            </a:r>
          </a:p>
          <a:p>
            <a:r>
              <a:rPr lang="en-US" dirty="0">
                <a:solidFill>
                  <a:srgbClr val="00B050"/>
                </a:solidFill>
              </a:rPr>
              <a:t>Loosen</a:t>
            </a:r>
            <a:r>
              <a:rPr lang="en-US" dirty="0"/>
              <a:t> inter-cluster distances</a:t>
            </a:r>
          </a:p>
          <a:p>
            <a:endParaRPr 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0633C29-8C54-4F83-A809-54B90B6E602E}"/>
              </a:ext>
            </a:extLst>
          </p:cNvPr>
          <p:cNvGrpSpPr/>
          <p:nvPr/>
        </p:nvGrpSpPr>
        <p:grpSpPr>
          <a:xfrm rot="5400000">
            <a:off x="3161107" y="3368801"/>
            <a:ext cx="266330" cy="2530782"/>
            <a:chOff x="1723301" y="2619429"/>
            <a:chExt cx="266330" cy="2530782"/>
          </a:xfrm>
        </p:grpSpPr>
        <p:sp>
          <p:nvSpPr>
            <p:cNvPr id="4" name="流程图: 接点 3">
              <a:extLst>
                <a:ext uri="{FF2B5EF4-FFF2-40B4-BE49-F238E27FC236}">
                  <a16:creationId xmlns:a16="http://schemas.microsoft.com/office/drawing/2014/main" id="{72B0E4CC-A056-4442-8AC5-2952A0949BC3}"/>
                </a:ext>
              </a:extLst>
            </p:cNvPr>
            <p:cNvSpPr/>
            <p:nvPr/>
          </p:nvSpPr>
          <p:spPr>
            <a:xfrm>
              <a:off x="1723301" y="2619429"/>
              <a:ext cx="266330" cy="26633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流程图: 接点 4">
              <a:extLst>
                <a:ext uri="{FF2B5EF4-FFF2-40B4-BE49-F238E27FC236}">
                  <a16:creationId xmlns:a16="http://schemas.microsoft.com/office/drawing/2014/main" id="{507FDFAC-FA68-4CA5-A8AF-7CBA11104B0B}"/>
                </a:ext>
              </a:extLst>
            </p:cNvPr>
            <p:cNvSpPr/>
            <p:nvPr/>
          </p:nvSpPr>
          <p:spPr>
            <a:xfrm>
              <a:off x="1723301" y="3061401"/>
              <a:ext cx="266330" cy="26633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流程图: 接点 5">
              <a:extLst>
                <a:ext uri="{FF2B5EF4-FFF2-40B4-BE49-F238E27FC236}">
                  <a16:creationId xmlns:a16="http://schemas.microsoft.com/office/drawing/2014/main" id="{4D032CA2-3CA2-43AD-8B8C-ECC1DD30B7F9}"/>
                </a:ext>
              </a:extLst>
            </p:cNvPr>
            <p:cNvSpPr/>
            <p:nvPr/>
          </p:nvSpPr>
          <p:spPr>
            <a:xfrm>
              <a:off x="1723301" y="4272802"/>
              <a:ext cx="266330" cy="26633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流程图: 接点 6">
              <a:extLst>
                <a:ext uri="{FF2B5EF4-FFF2-40B4-BE49-F238E27FC236}">
                  <a16:creationId xmlns:a16="http://schemas.microsoft.com/office/drawing/2014/main" id="{942EF13B-D25B-44FF-A315-22ADD95F1969}"/>
                </a:ext>
              </a:extLst>
            </p:cNvPr>
            <p:cNvSpPr/>
            <p:nvPr/>
          </p:nvSpPr>
          <p:spPr>
            <a:xfrm>
              <a:off x="1723301" y="4883881"/>
              <a:ext cx="266330" cy="26633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67871FEA-7361-4286-9C67-702A5DDB70BC}"/>
                </a:ext>
              </a:extLst>
            </p:cNvPr>
            <p:cNvCxnSpPr>
              <a:cxnSpLocks/>
              <a:stCxn id="4" idx="4"/>
              <a:endCxn id="5" idx="0"/>
            </p:cNvCxnSpPr>
            <p:nvPr/>
          </p:nvCxnSpPr>
          <p:spPr>
            <a:xfrm>
              <a:off x="1856466" y="2885759"/>
              <a:ext cx="0" cy="17564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F3FCAA6-7881-4734-9264-2D269A9979D5}"/>
                </a:ext>
              </a:extLst>
            </p:cNvPr>
            <p:cNvCxnSpPr>
              <a:cxnSpLocks/>
              <a:stCxn id="5" idx="4"/>
              <a:endCxn id="6" idx="0"/>
            </p:cNvCxnSpPr>
            <p:nvPr/>
          </p:nvCxnSpPr>
          <p:spPr>
            <a:xfrm>
              <a:off x="1856466" y="3327731"/>
              <a:ext cx="0" cy="94507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CBA0F9C6-8026-49A8-89CC-E1F5CAAFC9C3}"/>
                </a:ext>
              </a:extLst>
            </p:cNvPr>
            <p:cNvCxnSpPr>
              <a:cxnSpLocks/>
              <a:stCxn id="6" idx="4"/>
              <a:endCxn id="7" idx="0"/>
            </p:cNvCxnSpPr>
            <p:nvPr/>
          </p:nvCxnSpPr>
          <p:spPr>
            <a:xfrm>
              <a:off x="1856466" y="4539132"/>
              <a:ext cx="0" cy="3447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椭圆 16">
            <a:extLst>
              <a:ext uri="{FF2B5EF4-FFF2-40B4-BE49-F238E27FC236}">
                <a16:creationId xmlns:a16="http://schemas.microsoft.com/office/drawing/2014/main" id="{65F2178F-E48C-42B8-91D8-9F8FA55CEFCD}"/>
              </a:ext>
            </a:extLst>
          </p:cNvPr>
          <p:cNvSpPr/>
          <p:nvPr/>
        </p:nvSpPr>
        <p:spPr>
          <a:xfrm>
            <a:off x="2604073" y="3646970"/>
            <a:ext cx="1556149" cy="187132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55B88575-D200-43CD-AEFC-16ECC4BE12AC}"/>
              </a:ext>
            </a:extLst>
          </p:cNvPr>
          <p:cNvSpPr/>
          <p:nvPr/>
        </p:nvSpPr>
        <p:spPr>
          <a:xfrm>
            <a:off x="1061489" y="4040371"/>
            <a:ext cx="1472399" cy="120147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E6418016-136E-4216-8B5A-B457407132AB}"/>
              </a:ext>
            </a:extLst>
          </p:cNvPr>
          <p:cNvSpPr/>
          <p:nvPr/>
        </p:nvSpPr>
        <p:spPr>
          <a:xfrm>
            <a:off x="4235630" y="4157333"/>
            <a:ext cx="860790" cy="94469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4E3574F-8E6D-4B6B-8EA3-7EDC79461FBC}"/>
              </a:ext>
            </a:extLst>
          </p:cNvPr>
          <p:cNvGrpSpPr/>
          <p:nvPr/>
        </p:nvGrpSpPr>
        <p:grpSpPr>
          <a:xfrm rot="5400000">
            <a:off x="7808056" y="3366546"/>
            <a:ext cx="270845" cy="2530782"/>
            <a:chOff x="1718787" y="2619429"/>
            <a:chExt cx="270845" cy="2530782"/>
          </a:xfrm>
        </p:grpSpPr>
        <p:sp>
          <p:nvSpPr>
            <p:cNvPr id="21" name="流程图: 接点 20">
              <a:extLst>
                <a:ext uri="{FF2B5EF4-FFF2-40B4-BE49-F238E27FC236}">
                  <a16:creationId xmlns:a16="http://schemas.microsoft.com/office/drawing/2014/main" id="{26DF0B9F-A83D-43E3-9881-537AC492F348}"/>
                </a:ext>
              </a:extLst>
            </p:cNvPr>
            <p:cNvSpPr/>
            <p:nvPr/>
          </p:nvSpPr>
          <p:spPr>
            <a:xfrm>
              <a:off x="1723301" y="2619429"/>
              <a:ext cx="266330" cy="26633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流程图: 接点 21">
              <a:extLst>
                <a:ext uri="{FF2B5EF4-FFF2-40B4-BE49-F238E27FC236}">
                  <a16:creationId xmlns:a16="http://schemas.microsoft.com/office/drawing/2014/main" id="{E5D89404-CEBA-419D-B3ED-3F2B59C0E924}"/>
                </a:ext>
              </a:extLst>
            </p:cNvPr>
            <p:cNvSpPr/>
            <p:nvPr/>
          </p:nvSpPr>
          <p:spPr>
            <a:xfrm>
              <a:off x="1718787" y="3329657"/>
              <a:ext cx="266330" cy="26633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流程图: 接点 22">
              <a:extLst>
                <a:ext uri="{FF2B5EF4-FFF2-40B4-BE49-F238E27FC236}">
                  <a16:creationId xmlns:a16="http://schemas.microsoft.com/office/drawing/2014/main" id="{152928FD-38B8-4DDF-8DF9-9501196DF2FC}"/>
                </a:ext>
              </a:extLst>
            </p:cNvPr>
            <p:cNvSpPr/>
            <p:nvPr/>
          </p:nvSpPr>
          <p:spPr>
            <a:xfrm>
              <a:off x="1723302" y="3879630"/>
              <a:ext cx="266330" cy="26633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流程图: 接点 23">
              <a:extLst>
                <a:ext uri="{FF2B5EF4-FFF2-40B4-BE49-F238E27FC236}">
                  <a16:creationId xmlns:a16="http://schemas.microsoft.com/office/drawing/2014/main" id="{3F4C9764-5530-4D18-9655-6C3B8EC368E0}"/>
                </a:ext>
              </a:extLst>
            </p:cNvPr>
            <p:cNvSpPr/>
            <p:nvPr/>
          </p:nvSpPr>
          <p:spPr>
            <a:xfrm>
              <a:off x="1723301" y="4883881"/>
              <a:ext cx="266330" cy="266330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8555C7BE-B476-40EA-95BA-70801990D665}"/>
                </a:ext>
              </a:extLst>
            </p:cNvPr>
            <p:cNvCxnSpPr>
              <a:cxnSpLocks/>
              <a:stCxn id="23" idx="0"/>
              <a:endCxn id="22" idx="4"/>
            </p:cNvCxnSpPr>
            <p:nvPr/>
          </p:nvCxnSpPr>
          <p:spPr>
            <a:xfrm rot="16200000" flipV="1">
              <a:off x="1712388" y="3735551"/>
              <a:ext cx="283643" cy="451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810BC6BA-667E-4C6F-BE11-32EC2517DDDB}"/>
                </a:ext>
              </a:extLst>
            </p:cNvPr>
            <p:cNvCxnSpPr>
              <a:cxnSpLocks/>
              <a:stCxn id="24" idx="0"/>
              <a:endCxn id="23" idx="4"/>
            </p:cNvCxnSpPr>
            <p:nvPr/>
          </p:nvCxnSpPr>
          <p:spPr>
            <a:xfrm rot="16200000">
              <a:off x="1487506" y="4514920"/>
              <a:ext cx="737921" cy="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椭圆 27">
            <a:extLst>
              <a:ext uri="{FF2B5EF4-FFF2-40B4-BE49-F238E27FC236}">
                <a16:creationId xmlns:a16="http://schemas.microsoft.com/office/drawing/2014/main" id="{CF7C1117-12B3-454D-9115-E697B5D1AC44}"/>
              </a:ext>
            </a:extLst>
          </p:cNvPr>
          <p:cNvSpPr/>
          <p:nvPr/>
        </p:nvSpPr>
        <p:spPr>
          <a:xfrm>
            <a:off x="7419922" y="4035058"/>
            <a:ext cx="1368244" cy="117329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0C471A6E-780A-4DFD-A4A2-B9B7521CC792}"/>
              </a:ext>
            </a:extLst>
          </p:cNvPr>
          <p:cNvSpPr/>
          <p:nvPr/>
        </p:nvSpPr>
        <p:spPr>
          <a:xfrm>
            <a:off x="6344094" y="4157333"/>
            <a:ext cx="996856" cy="94469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EF32F3E-D7CF-43EC-890D-04153A973AA5}"/>
              </a:ext>
            </a:extLst>
          </p:cNvPr>
          <p:cNvSpPr/>
          <p:nvPr/>
        </p:nvSpPr>
        <p:spPr>
          <a:xfrm>
            <a:off x="8884835" y="4157334"/>
            <a:ext cx="1024710" cy="94469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59DD9B3-C90C-45A3-B81D-FD4EB0D7CC08}"/>
              </a:ext>
            </a:extLst>
          </p:cNvPr>
          <p:cNvCxnSpPr>
            <a:cxnSpLocks/>
            <a:stCxn id="22" idx="0"/>
            <a:endCxn id="21" idx="4"/>
          </p:cNvCxnSpPr>
          <p:nvPr/>
        </p:nvCxnSpPr>
        <p:spPr>
          <a:xfrm>
            <a:off x="8498642" y="4629680"/>
            <a:ext cx="443898" cy="451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箭头: 左 41">
            <a:extLst>
              <a:ext uri="{FF2B5EF4-FFF2-40B4-BE49-F238E27FC236}">
                <a16:creationId xmlns:a16="http://schemas.microsoft.com/office/drawing/2014/main" id="{50813F4D-C072-4F53-A1DC-E328E9504D4C}"/>
              </a:ext>
            </a:extLst>
          </p:cNvPr>
          <p:cNvSpPr/>
          <p:nvPr/>
        </p:nvSpPr>
        <p:spPr>
          <a:xfrm rot="10800000">
            <a:off x="5463303" y="4507148"/>
            <a:ext cx="544855" cy="299352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53455054-31E9-48DF-926F-BCC8F60034A1}"/>
              </a:ext>
            </a:extLst>
          </p:cNvPr>
          <p:cNvSpPr txBox="1"/>
          <p:nvPr/>
        </p:nvSpPr>
        <p:spPr>
          <a:xfrm>
            <a:off x="1220347" y="3634367"/>
            <a:ext cx="1102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Cluster 1</a:t>
            </a:r>
            <a:endParaRPr lang="zh-CN" altLang="en-US" sz="2000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8C83106-C568-4272-AC75-CB2480B0F8AE}"/>
              </a:ext>
            </a:extLst>
          </p:cNvPr>
          <p:cNvSpPr txBox="1"/>
          <p:nvPr/>
        </p:nvSpPr>
        <p:spPr>
          <a:xfrm>
            <a:off x="2812087" y="3249102"/>
            <a:ext cx="1102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Cluster 2</a:t>
            </a:r>
            <a:endParaRPr lang="zh-CN" altLang="en-US" sz="2000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2712B1C-478C-4B1D-AE10-3672B2F1BB1B}"/>
              </a:ext>
            </a:extLst>
          </p:cNvPr>
          <p:cNvSpPr txBox="1"/>
          <p:nvPr/>
        </p:nvSpPr>
        <p:spPr>
          <a:xfrm>
            <a:off x="4123515" y="3742554"/>
            <a:ext cx="1102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Cluster 3</a:t>
            </a:r>
            <a:endParaRPr lang="zh-CN" altLang="en-US" sz="2000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83A98AE-FF3C-43D8-8EBC-91C627593654}"/>
              </a:ext>
            </a:extLst>
          </p:cNvPr>
          <p:cNvSpPr txBox="1"/>
          <p:nvPr/>
        </p:nvSpPr>
        <p:spPr>
          <a:xfrm>
            <a:off x="6281755" y="3740584"/>
            <a:ext cx="1102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Cluster 1</a:t>
            </a:r>
            <a:endParaRPr lang="zh-CN" altLang="en-US" sz="2000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0A883A3-EAA8-4887-B0C3-F837669308E5}"/>
              </a:ext>
            </a:extLst>
          </p:cNvPr>
          <p:cNvSpPr txBox="1"/>
          <p:nvPr/>
        </p:nvSpPr>
        <p:spPr>
          <a:xfrm>
            <a:off x="7530837" y="3592794"/>
            <a:ext cx="1102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Cluster 2</a:t>
            </a:r>
            <a:endParaRPr lang="zh-CN" altLang="en-US" sz="2000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F8583CC7-A6E2-4EAF-938E-F85F493EC370}"/>
              </a:ext>
            </a:extLst>
          </p:cNvPr>
          <p:cNvSpPr txBox="1"/>
          <p:nvPr/>
        </p:nvSpPr>
        <p:spPr>
          <a:xfrm>
            <a:off x="8852721" y="3729951"/>
            <a:ext cx="1102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Cluster 3</a:t>
            </a:r>
            <a:endParaRPr lang="zh-CN" altLang="en-US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46E1141-87E6-E839-6D6A-8E0E27B61B43}"/>
              </a:ext>
            </a:extLst>
          </p:cNvPr>
          <p:cNvSpPr txBox="1"/>
          <p:nvPr/>
        </p:nvSpPr>
        <p:spPr>
          <a:xfrm>
            <a:off x="6084171" y="5808429"/>
            <a:ext cx="526962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随时记录完成任务过程中的“意外收获”</a:t>
            </a:r>
          </a:p>
        </p:txBody>
      </p:sp>
    </p:spTree>
    <p:extLst>
      <p:ext uri="{BB962C8B-B14F-4D97-AF65-F5344CB8AC3E}">
        <p14:creationId xmlns:p14="http://schemas.microsoft.com/office/powerpoint/2010/main" val="78073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XXX Feature Extraction @ Anomaly Detection</a:t>
            </a:r>
            <a:endParaRPr lang="en-US" sz="36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10D676E-EE99-462E-994A-DBEAADD765C3}"/>
              </a:ext>
            </a:extLst>
          </p:cNvPr>
          <p:cNvSpPr/>
          <p:nvPr/>
        </p:nvSpPr>
        <p:spPr>
          <a:xfrm>
            <a:off x="838200" y="1690688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Texture Classification: </a:t>
            </a:r>
          </a:p>
          <a:p>
            <a:r>
              <a:rPr lang="en-US" altLang="zh-CN" sz="2400" dirty="0"/>
              <a:t>ICPR’00, ECCV’00</a:t>
            </a:r>
          </a:p>
          <a:p>
            <a:r>
              <a:rPr lang="en-US" altLang="zh-CN" sz="2400" dirty="0"/>
              <a:t>TPAMI’02</a:t>
            </a:r>
          </a:p>
          <a:p>
            <a:r>
              <a:rPr lang="en-US" altLang="zh-CN" sz="2400" dirty="0"/>
              <a:t>TPAMI’07</a:t>
            </a:r>
          </a:p>
          <a:p>
            <a:r>
              <a:rPr lang="en-US" altLang="zh-CN" sz="2400" dirty="0"/>
              <a:t>TIP’10</a:t>
            </a:r>
          </a:p>
          <a:p>
            <a:r>
              <a:rPr lang="en-US" altLang="zh-CN" sz="2400" dirty="0"/>
              <a:t>TIP’14</a:t>
            </a:r>
          </a:p>
          <a:p>
            <a:r>
              <a:rPr lang="en-US" altLang="zh-CN" sz="2400" dirty="0"/>
              <a:t>TIP’16</a:t>
            </a:r>
          </a:p>
          <a:p>
            <a:r>
              <a:rPr lang="en-US" altLang="zh-CN" sz="2400" dirty="0"/>
              <a:t>ICIP’16</a:t>
            </a:r>
          </a:p>
          <a:p>
            <a:r>
              <a:rPr lang="en-US" altLang="zh-CN" sz="2400" dirty="0"/>
              <a:t>PR’17</a:t>
            </a:r>
          </a:p>
          <a:p>
            <a:r>
              <a:rPr lang="en-US" altLang="zh-CN" sz="2400" dirty="0"/>
              <a:t>TCYB’18</a:t>
            </a:r>
          </a:p>
          <a:p>
            <a:r>
              <a:rPr lang="en-US" altLang="zh-CN" sz="2400" dirty="0"/>
              <a:t>TCSVT’19</a:t>
            </a:r>
          </a:p>
          <a:p>
            <a:endParaRPr lang="en-US" altLang="zh-CN" sz="2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698B3E8-B6A4-49CA-AF8D-654858588326}"/>
              </a:ext>
            </a:extLst>
          </p:cNvPr>
          <p:cNvSpPr/>
          <p:nvPr/>
        </p:nvSpPr>
        <p:spPr>
          <a:xfrm>
            <a:off x="4876060" y="1690687"/>
            <a:ext cx="25811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 Recognition:</a:t>
            </a:r>
          </a:p>
          <a:p>
            <a:r>
              <a:rPr lang="en-US" altLang="zh-CN" sz="2400" dirty="0"/>
              <a:t>ECCV’04</a:t>
            </a:r>
          </a:p>
          <a:p>
            <a:r>
              <a:rPr lang="en-US" altLang="zh-CN" sz="2400" dirty="0"/>
              <a:t>ICCV’05</a:t>
            </a:r>
          </a:p>
          <a:p>
            <a:r>
              <a:rPr lang="en-US" altLang="zh-CN" sz="2400" dirty="0"/>
              <a:t>TPAMI’06</a:t>
            </a:r>
          </a:p>
          <a:p>
            <a:r>
              <a:rPr lang="en-US" altLang="zh-CN" sz="2400" dirty="0"/>
              <a:t>ICB’07, ICB’07</a:t>
            </a:r>
          </a:p>
          <a:p>
            <a:r>
              <a:rPr lang="en-US" altLang="zh-CN" sz="2400" dirty="0"/>
              <a:t>ICIP’10, ICPR’10</a:t>
            </a:r>
          </a:p>
          <a:p>
            <a:r>
              <a:rPr lang="en-US" altLang="zh-CN" sz="2400" dirty="0"/>
              <a:t>ACCV’12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4914355-6F57-4B83-82DD-54AC853FEF79}"/>
              </a:ext>
            </a:extLst>
          </p:cNvPr>
          <p:cNvSpPr/>
          <p:nvPr/>
        </p:nvSpPr>
        <p:spPr>
          <a:xfrm>
            <a:off x="8286565" y="1690687"/>
            <a:ext cx="28371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Features:</a:t>
            </a:r>
          </a:p>
          <a:p>
            <a:r>
              <a:rPr lang="en-US" altLang="zh-CN" sz="2400" dirty="0"/>
              <a:t>ICIP’16 (face)</a:t>
            </a:r>
          </a:p>
          <a:p>
            <a:r>
              <a:rPr lang="en-US" altLang="zh-CN" sz="2400" dirty="0"/>
              <a:t>CVPR’17 (face)</a:t>
            </a:r>
          </a:p>
          <a:p>
            <a:r>
              <a:rPr lang="en-US" altLang="zh-CN" sz="2400" dirty="0"/>
              <a:t>ICCVW’17 (face)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5BF45C2-08A3-3603-825D-0B7489C96B09}"/>
              </a:ext>
            </a:extLst>
          </p:cNvPr>
          <p:cNvSpPr txBox="1"/>
          <p:nvPr/>
        </p:nvSpPr>
        <p:spPr>
          <a:xfrm>
            <a:off x="5936932" y="5738928"/>
            <a:ext cx="541686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广读文献，论证新研究的必要性和意义</a:t>
            </a:r>
          </a:p>
        </p:txBody>
      </p:sp>
    </p:spTree>
    <p:extLst>
      <p:ext uri="{BB962C8B-B14F-4D97-AF65-F5344CB8AC3E}">
        <p14:creationId xmlns:p14="http://schemas.microsoft.com/office/powerpoint/2010/main" val="234314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Survey Papers - Taxonomy</a:t>
            </a:r>
            <a:endParaRPr lang="en-US" sz="36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3FE2688-3F4D-44F5-9739-A741A8480BFD}"/>
              </a:ext>
            </a:extLst>
          </p:cNvPr>
          <p:cNvSpPr/>
          <p:nvPr/>
        </p:nvSpPr>
        <p:spPr>
          <a:xfrm>
            <a:off x="884232" y="1399857"/>
            <a:ext cx="45844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/>
              <a:t>Inspection applications</a:t>
            </a:r>
            <a:r>
              <a:rPr lang="en-US" altLang="zh-CN" sz="2200" dirty="0"/>
              <a:t>:</a:t>
            </a:r>
          </a:p>
          <a:p>
            <a:r>
              <a:rPr lang="en-US" altLang="zh-CN" sz="2200" dirty="0">
                <a:sym typeface="Wingdings" panose="05000000000000000000" pitchFamily="2" charset="2"/>
              </a:rPr>
              <a:t>Electrical/electronic components</a:t>
            </a:r>
          </a:p>
          <a:p>
            <a:r>
              <a:rPr lang="en-US" altLang="zh-CN" sz="2200" dirty="0"/>
              <a:t>Industrial parts</a:t>
            </a:r>
          </a:p>
          <a:p>
            <a:r>
              <a:rPr lang="en-US" altLang="zh-CN" sz="2200" dirty="0"/>
              <a:t>Metal processing</a:t>
            </a:r>
          </a:p>
          <a:p>
            <a:r>
              <a:rPr lang="en-US" altLang="zh-CN" sz="2200" dirty="0"/>
              <a:t>Fabric materials</a:t>
            </a:r>
          </a:p>
          <a:p>
            <a:r>
              <a:rPr lang="en-US" altLang="zh-CN" sz="2200" dirty="0"/>
              <a:t>Glass and ceramic materials</a:t>
            </a:r>
          </a:p>
          <a:p>
            <a:r>
              <a:rPr lang="en-US" altLang="zh-CN" sz="2200" dirty="0">
                <a:solidFill>
                  <a:srgbClr val="C00000"/>
                </a:solidFill>
              </a:rPr>
              <a:t>Natural materials </a:t>
            </a:r>
          </a:p>
          <a:p>
            <a:r>
              <a:rPr lang="en-US" altLang="zh-CN" sz="2200" dirty="0">
                <a:solidFill>
                  <a:srgbClr val="C00000"/>
                </a:solidFill>
              </a:rPr>
              <a:t>(marble/wood grain/herb)</a:t>
            </a:r>
          </a:p>
          <a:p>
            <a:endParaRPr lang="en-US" altLang="zh-CN" sz="22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112AB6A-2EDF-418A-A668-1F54AF9CF73A}"/>
              </a:ext>
            </a:extLst>
          </p:cNvPr>
          <p:cNvSpPr/>
          <p:nvPr/>
        </p:nvSpPr>
        <p:spPr>
          <a:xfrm>
            <a:off x="838200" y="5597075"/>
            <a:ext cx="10515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[1] Automated Visual Inspection: A Survey, TPAMI, 1982, Roland T. Chin</a:t>
            </a:r>
          </a:p>
          <a:p>
            <a:r>
              <a:rPr lang="en-US" altLang="zh-CN" dirty="0"/>
              <a:t>[2] A Survey of Automated Visual Inspection, Computer Vision and Image Understanding, 1995, Anil. K. Jain</a:t>
            </a:r>
          </a:p>
          <a:p>
            <a:r>
              <a:rPr lang="en-US" altLang="zh-CN" dirty="0"/>
              <a:t>[3] Anomaly Detection: A Survey, ACM Computing Surveys, 2009, Vipin Kumar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36D2326-0982-4DC9-A136-593111E2A4FC}"/>
              </a:ext>
            </a:extLst>
          </p:cNvPr>
          <p:cNvSpPr/>
          <p:nvPr/>
        </p:nvSpPr>
        <p:spPr>
          <a:xfrm>
            <a:off x="5859713" y="1399857"/>
            <a:ext cx="40021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/>
              <a:t>Inspection approaches</a:t>
            </a:r>
            <a:r>
              <a:rPr lang="en-US" altLang="zh-CN" sz="2200" dirty="0"/>
              <a:t>:</a:t>
            </a:r>
          </a:p>
          <a:p>
            <a:r>
              <a:rPr lang="en-US" altLang="zh-CN" sz="2200" dirty="0">
                <a:sym typeface="Wingdings" panose="05000000000000000000" pitchFamily="2" charset="2"/>
              </a:rPr>
              <a:t>Segmentation</a:t>
            </a:r>
          </a:p>
          <a:p>
            <a:r>
              <a:rPr lang="en-US" altLang="zh-CN" sz="2200" dirty="0"/>
              <a:t>Dimensional verification</a:t>
            </a:r>
          </a:p>
          <a:p>
            <a:r>
              <a:rPr lang="en-US" altLang="zh-CN" sz="2200" dirty="0"/>
              <a:t>Feature matching</a:t>
            </a:r>
          </a:p>
          <a:p>
            <a:r>
              <a:rPr lang="en-US" altLang="zh-CN" sz="2200" dirty="0"/>
              <a:t>Recognition</a:t>
            </a:r>
          </a:p>
          <a:p>
            <a:endParaRPr lang="en-US" altLang="zh-CN" sz="2200" dirty="0"/>
          </a:p>
          <a:p>
            <a:endParaRPr lang="en-US" altLang="zh-CN" sz="2200" dirty="0"/>
          </a:p>
          <a:p>
            <a:endParaRPr lang="en-US" altLang="zh-CN" sz="2200" dirty="0"/>
          </a:p>
          <a:p>
            <a:endParaRPr lang="en-US" altLang="zh-CN" sz="22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BC5DE42-BD86-4A85-9BD7-36C7528DA030}"/>
              </a:ext>
            </a:extLst>
          </p:cNvPr>
          <p:cNvSpPr/>
          <p:nvPr/>
        </p:nvSpPr>
        <p:spPr>
          <a:xfrm>
            <a:off x="5859713" y="3364072"/>
            <a:ext cx="533753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/>
              <a:t>Inspection challenges</a:t>
            </a:r>
            <a:r>
              <a:rPr lang="en-US" altLang="zh-CN" sz="2200" dirty="0"/>
              <a:t>:</a:t>
            </a:r>
          </a:p>
          <a:p>
            <a:r>
              <a:rPr lang="en-US" altLang="zh-CN" sz="2200" dirty="0"/>
              <a:t>Noise/outliers</a:t>
            </a:r>
          </a:p>
          <a:p>
            <a:r>
              <a:rPr lang="en-US" altLang="zh-CN" sz="2200" dirty="0">
                <a:solidFill>
                  <a:srgbClr val="C00000"/>
                </a:solidFill>
                <a:sym typeface="Wingdings" panose="05000000000000000000" pitchFamily="2" charset="2"/>
              </a:rPr>
              <a:t>Multi- and multi-scale anomaly</a:t>
            </a:r>
          </a:p>
          <a:p>
            <a:r>
              <a:rPr lang="en-US" altLang="zh-CN" sz="2200" dirty="0">
                <a:solidFill>
                  <a:srgbClr val="C00000"/>
                </a:solidFill>
                <a:sym typeface="Wingdings" panose="05000000000000000000" pitchFamily="2" charset="2"/>
              </a:rPr>
              <a:t>Malicious anomaly</a:t>
            </a:r>
          </a:p>
          <a:p>
            <a:r>
              <a:rPr lang="en-US" altLang="zh-CN" sz="2200" dirty="0">
                <a:solidFill>
                  <a:srgbClr val="C00000"/>
                </a:solidFill>
              </a:rPr>
              <a:t>Evolving anomaly</a:t>
            </a:r>
          </a:p>
          <a:p>
            <a:r>
              <a:rPr lang="en-US" altLang="zh-CN" sz="2200" dirty="0">
                <a:solidFill>
                  <a:srgbClr val="C00000"/>
                </a:solidFill>
              </a:rPr>
              <a:t>Labeled/training/validation data availability</a:t>
            </a:r>
          </a:p>
          <a:p>
            <a:endParaRPr lang="en-US" altLang="zh-CN" sz="2200" dirty="0"/>
          </a:p>
        </p:txBody>
      </p:sp>
      <p:sp>
        <p:nvSpPr>
          <p:cNvPr id="14" name="星形: 六角 13">
            <a:extLst>
              <a:ext uri="{FF2B5EF4-FFF2-40B4-BE49-F238E27FC236}">
                <a16:creationId xmlns:a16="http://schemas.microsoft.com/office/drawing/2014/main" id="{C4BFF760-B0C6-410A-983F-3FAA94AA5146}"/>
              </a:ext>
            </a:extLst>
          </p:cNvPr>
          <p:cNvSpPr/>
          <p:nvPr/>
        </p:nvSpPr>
        <p:spPr>
          <a:xfrm>
            <a:off x="3126611" y="3554207"/>
            <a:ext cx="204162" cy="204162"/>
          </a:xfrm>
          <a:prstGeom prst="star6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星形: 六角 15">
            <a:extLst>
              <a:ext uri="{FF2B5EF4-FFF2-40B4-BE49-F238E27FC236}">
                <a16:creationId xmlns:a16="http://schemas.microsoft.com/office/drawing/2014/main" id="{F90F59D0-03D1-4928-B50B-1CCF697DA330}"/>
              </a:ext>
            </a:extLst>
          </p:cNvPr>
          <p:cNvSpPr/>
          <p:nvPr/>
        </p:nvSpPr>
        <p:spPr>
          <a:xfrm>
            <a:off x="9633931" y="4170715"/>
            <a:ext cx="204162" cy="204162"/>
          </a:xfrm>
          <a:prstGeom prst="star6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星形: 六角 16">
            <a:extLst>
              <a:ext uri="{FF2B5EF4-FFF2-40B4-BE49-F238E27FC236}">
                <a16:creationId xmlns:a16="http://schemas.microsoft.com/office/drawing/2014/main" id="{A60442C1-6360-455F-BEC9-5FEC6E110EF0}"/>
              </a:ext>
            </a:extLst>
          </p:cNvPr>
          <p:cNvSpPr/>
          <p:nvPr/>
        </p:nvSpPr>
        <p:spPr>
          <a:xfrm>
            <a:off x="8109475" y="4839328"/>
            <a:ext cx="204162" cy="204162"/>
          </a:xfrm>
          <a:prstGeom prst="star6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星形: 六角 17">
            <a:extLst>
              <a:ext uri="{FF2B5EF4-FFF2-40B4-BE49-F238E27FC236}">
                <a16:creationId xmlns:a16="http://schemas.microsoft.com/office/drawing/2014/main" id="{FD7FDD7A-D998-4ECC-9018-0630D3A5D359}"/>
              </a:ext>
            </a:extLst>
          </p:cNvPr>
          <p:cNvSpPr/>
          <p:nvPr/>
        </p:nvSpPr>
        <p:spPr>
          <a:xfrm>
            <a:off x="11071363" y="5191842"/>
            <a:ext cx="204162" cy="204162"/>
          </a:xfrm>
          <a:prstGeom prst="star6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1BD4038-83E3-35F7-C0D8-19F95330372D}"/>
              </a:ext>
            </a:extLst>
          </p:cNvPr>
          <p:cNvSpPr txBox="1"/>
          <p:nvPr/>
        </p:nvSpPr>
        <p:spPr>
          <a:xfrm>
            <a:off x="6552485" y="638042"/>
            <a:ext cx="480131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查询顶级综述文章，锁定研究问题</a:t>
            </a:r>
          </a:p>
        </p:txBody>
      </p:sp>
    </p:spTree>
    <p:extLst>
      <p:ext uri="{BB962C8B-B14F-4D97-AF65-F5344CB8AC3E}">
        <p14:creationId xmlns:p14="http://schemas.microsoft.com/office/powerpoint/2010/main" val="185578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/>
              <a:t>Sparse approximation-based anomaly detection</a:t>
            </a:r>
            <a:endParaRPr lang="en-US" sz="36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3FE2688-3F4D-44F5-9739-A741A8480BFD}"/>
              </a:ext>
            </a:extLst>
          </p:cNvPr>
          <p:cNvSpPr/>
          <p:nvPr/>
        </p:nvSpPr>
        <p:spPr>
          <a:xfrm>
            <a:off x="884232" y="1399857"/>
            <a:ext cx="348358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rgbClr val="C00000"/>
                </a:solidFill>
              </a:rPr>
              <a:t>Form dictionary </a:t>
            </a:r>
          </a:p>
          <a:p>
            <a:r>
              <a:rPr lang="en-US" altLang="zh-CN" sz="2200" dirty="0">
                <a:solidFill>
                  <a:srgbClr val="C00000"/>
                </a:solidFill>
                <a:sym typeface="Wingdings" panose="05000000000000000000" pitchFamily="2" charset="2"/>
              </a:rPr>
              <a:t> Sparse reconstruction</a:t>
            </a:r>
          </a:p>
          <a:p>
            <a:endParaRPr lang="en-US" altLang="zh-CN" sz="22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endParaRPr lang="en-US" altLang="zh-CN" sz="22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endParaRPr lang="en-US" altLang="zh-CN" sz="22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US" altLang="zh-CN" sz="2200" dirty="0">
                <a:solidFill>
                  <a:srgbClr val="C00000"/>
                </a:solidFill>
                <a:sym typeface="Wingdings" panose="05000000000000000000" pitchFamily="2" charset="2"/>
              </a:rPr>
              <a:t> residual thresholding</a:t>
            </a:r>
          </a:p>
          <a:p>
            <a:endParaRPr lang="en-US" altLang="zh-CN" sz="22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endParaRPr lang="en-US" altLang="zh-CN" sz="22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endParaRPr lang="en-US" altLang="zh-CN" sz="2200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US" altLang="zh-CN" sz="2200" dirty="0">
                <a:solidFill>
                  <a:srgbClr val="C00000"/>
                </a:solidFill>
                <a:sym typeface="Wingdings" panose="05000000000000000000" pitchFamily="2" charset="2"/>
              </a:rPr>
              <a:t> learn </a:t>
            </a:r>
            <a:r>
              <a:rPr lang="en-US" altLang="zh-CN" sz="2200" i="1" dirty="0">
                <a:solidFill>
                  <a:srgbClr val="C00000"/>
                </a:solidFill>
                <a:sym typeface="Wingdings" panose="05000000000000000000" pitchFamily="2" charset="2"/>
              </a:rPr>
              <a:t>T</a:t>
            </a:r>
            <a:r>
              <a:rPr lang="en-US" altLang="zh-CN" sz="2200" dirty="0">
                <a:solidFill>
                  <a:srgbClr val="C00000"/>
                </a:solidFill>
                <a:sym typeface="Wingdings" panose="05000000000000000000" pitchFamily="2" charset="2"/>
              </a:rPr>
              <a:t> using 1-class SVM</a:t>
            </a:r>
            <a:endParaRPr lang="en-US" altLang="zh-CN" sz="2200" dirty="0">
              <a:solidFill>
                <a:srgbClr val="C0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5AB0ACF-4620-42F9-96AC-7CFA7A30A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534" y="1515308"/>
            <a:ext cx="6174202" cy="296744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0C7F838-B5A9-42F6-85DA-AA311C2D7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952" y="2186220"/>
            <a:ext cx="1952625" cy="78105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112AB6A-2EDF-418A-A668-1F54AF9CF73A}"/>
              </a:ext>
            </a:extLst>
          </p:cNvPr>
          <p:cNvSpPr/>
          <p:nvPr/>
        </p:nvSpPr>
        <p:spPr>
          <a:xfrm>
            <a:off x="225638" y="6271780"/>
            <a:ext cx="11966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[4] Exploiting Sparsity for Image-based Object Surface Anomaly Detection, ICASSP, 2016,</a:t>
            </a:r>
            <a:r>
              <a:rPr lang="zh-CN" altLang="en-US" sz="1600" dirty="0"/>
              <a:t> </a:t>
            </a:r>
            <a:r>
              <a:rPr lang="en-US" altLang="zh-CN" sz="1600" dirty="0"/>
              <a:t>Rolls-Royce</a:t>
            </a:r>
            <a:r>
              <a:rPr lang="zh-CN" altLang="en-US" sz="1600" dirty="0"/>
              <a:t> </a:t>
            </a:r>
            <a:r>
              <a:rPr lang="en-US" altLang="zh-CN" sz="1600" dirty="0"/>
              <a:t>Lab</a:t>
            </a:r>
          </a:p>
          <a:p>
            <a:r>
              <a:rPr lang="en-US" altLang="zh-CN" sz="1600" dirty="0"/>
              <a:t>[5] A Fast Sparse Reconstruction Approach for High Resolution Image-based Object Surface Anomaly Detection, ICMVA, 2017, Rolls-Royce Lab</a:t>
            </a:r>
            <a:endParaRPr lang="zh-CN" altLang="en-US" sz="16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34A95DF-D978-44C4-9EDE-ACB428D8C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936" y="3577034"/>
            <a:ext cx="2842587" cy="8404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45C15B9-CC1E-4A6F-9DA2-78C5910A3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613" y="4801359"/>
            <a:ext cx="4274381" cy="144329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FEA2525-5A6E-4E97-8244-7368DEA0A4AB}"/>
              </a:ext>
            </a:extLst>
          </p:cNvPr>
          <p:cNvSpPr/>
          <p:nvPr/>
        </p:nvSpPr>
        <p:spPr>
          <a:xfrm>
            <a:off x="5599754" y="4753936"/>
            <a:ext cx="57540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>
                <a:solidFill>
                  <a:srgbClr val="C00000"/>
                </a:solidFill>
                <a:sym typeface="Wingdings" panose="05000000000000000000" pitchFamily="2" charset="2"/>
              </a:rPr>
              <a:t>Cons</a:t>
            </a:r>
            <a:r>
              <a:rPr lang="en-US" altLang="zh-CN" sz="2200" dirty="0">
                <a:solidFill>
                  <a:srgbClr val="C00000"/>
                </a:solidFill>
                <a:sym typeface="Wingdings" panose="05000000000000000000" pitchFamily="2" charset="2"/>
              </a:rPr>
              <a:t>: many (5) parameters to determine</a:t>
            </a:r>
          </a:p>
          <a:p>
            <a:r>
              <a:rPr lang="en-US" altLang="zh-CN" sz="2200" dirty="0">
                <a:solidFill>
                  <a:srgbClr val="C00000"/>
                </a:solidFill>
                <a:sym typeface="Wingdings" panose="05000000000000000000" pitchFamily="2" charset="2"/>
              </a:rPr>
              <a:t>           needs ground truth non-defect images</a:t>
            </a:r>
          </a:p>
          <a:p>
            <a:r>
              <a:rPr lang="en-US" altLang="zh-CN" sz="2200" dirty="0">
                <a:solidFill>
                  <a:srgbClr val="C00000"/>
                </a:solidFill>
                <a:sym typeface="Wingdings" panose="05000000000000000000" pitchFamily="2" charset="2"/>
              </a:rPr>
              <a:t>           only feasible for “one image one anomaly”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6F427B2-AF91-86B0-8900-5950ACCAF742}"/>
              </a:ext>
            </a:extLst>
          </p:cNvPr>
          <p:cNvSpPr txBox="1"/>
          <p:nvPr/>
        </p:nvSpPr>
        <p:spPr>
          <a:xfrm>
            <a:off x="6552485" y="247719"/>
            <a:ext cx="480131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</a:rPr>
              <a:t>文献分享重在方法精髓和分析见解</a:t>
            </a:r>
          </a:p>
        </p:txBody>
      </p:sp>
    </p:spTree>
    <p:extLst>
      <p:ext uri="{BB962C8B-B14F-4D97-AF65-F5344CB8AC3E}">
        <p14:creationId xmlns:p14="http://schemas.microsoft.com/office/powerpoint/2010/main" val="655714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1342</Words>
  <Application>Microsoft Office PowerPoint</Application>
  <PresentationFormat>宽屏</PresentationFormat>
  <Paragraphs>204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等线</vt:lpstr>
      <vt:lpstr>Arial</vt:lpstr>
      <vt:lpstr>Calibri</vt:lpstr>
      <vt:lpstr>Calibri Light</vt:lpstr>
      <vt:lpstr>Wingdings</vt:lpstr>
      <vt:lpstr>Office Theme</vt:lpstr>
      <vt:lpstr>组会的意义</vt:lpstr>
      <vt:lpstr>Group Meeting</vt:lpstr>
      <vt:lpstr>Supervisor’s Comments</vt:lpstr>
      <vt:lpstr>Distance Metric</vt:lpstr>
      <vt:lpstr>Results</vt:lpstr>
      <vt:lpstr>New Idea: Dynamic Distance Updating</vt:lpstr>
      <vt:lpstr>XXX Feature Extraction @ Anomaly Detection</vt:lpstr>
      <vt:lpstr>Survey Papers - Taxonomy</vt:lpstr>
      <vt:lpstr>Sparse approximation-based anomaly detection</vt:lpstr>
      <vt:lpstr>SIFT-based image matching for anomaly detection</vt:lpstr>
      <vt:lpstr>Some other solutions (counterparts)</vt:lpstr>
      <vt:lpstr>CNN-based metric learning for surface defect detection</vt:lpstr>
      <vt:lpstr>GAN-based reconstruction for surface defect detection</vt:lpstr>
      <vt:lpstr>Segmentation-based rail surface defect detection</vt:lpstr>
      <vt:lpstr>Our Focus</vt:lpstr>
      <vt:lpstr>Supervisor’s Comments</vt:lpstr>
      <vt:lpstr>组会PPT结构</vt:lpstr>
      <vt:lpstr>组会PPT结构 – DO’s and DON’Ts</vt:lpstr>
      <vt:lpstr>组会PPT结构 – DO’s and DON’Ts</vt:lpstr>
      <vt:lpstr>组会PPT结构 – DO’s and DON’Ts</vt:lpstr>
      <vt:lpstr>组会PPT结构 – DO’s and DON’Ts</vt:lpstr>
      <vt:lpstr>谢谢！ 请老师和同学们 批评指正和补充！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 Yi Qun</dc:creator>
  <cp:lastModifiedBy>张 逸群</cp:lastModifiedBy>
  <cp:revision>213</cp:revision>
  <dcterms:created xsi:type="dcterms:W3CDTF">2019-11-27T07:15:34Z</dcterms:created>
  <dcterms:modified xsi:type="dcterms:W3CDTF">2022-09-16T01:19:57Z</dcterms:modified>
</cp:coreProperties>
</file>